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8" r:id="rId12"/>
    <p:sldId id="269" r:id="rId13"/>
    <p:sldId id="270" r:id="rId14"/>
    <p:sldId id="271" r:id="rId15"/>
    <p:sldId id="273" r:id="rId16"/>
    <p:sldId id="274" r:id="rId17"/>
    <p:sldId id="275" r:id="rId18"/>
    <p:sldId id="276" r:id="rId19"/>
    <p:sldId id="277" r:id="rId20"/>
    <p:sldId id="278"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302" r:id="rId40"/>
    <p:sldId id="303" r:id="rId41"/>
    <p:sldId id="305" r:id="rId42"/>
    <p:sldId id="304" r:id="rId43"/>
    <p:sldId id="299" r:id="rId44"/>
    <p:sldId id="300" r:id="rId45"/>
    <p:sldId id="301" r:id="rId46"/>
  </p:sldIdLst>
  <p:sldSz cx="9359900" cy="5257800"/>
  <p:notesSz cx="9359900" cy="52578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FA6"/>
    <a:srgbClr val="A2EA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70"/>
    <p:restoredTop sz="80478"/>
  </p:normalViewPr>
  <p:slideViewPr>
    <p:cSldViewPr snapToGrid="0" snapToObjects="1">
      <p:cViewPr varScale="1">
        <p:scale>
          <a:sx n="116" d="100"/>
          <a:sy n="116" d="100"/>
        </p:scale>
        <p:origin x="1184" y="176"/>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56063" cy="2635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302250" y="0"/>
            <a:ext cx="4056063" cy="263525"/>
          </a:xfrm>
          <a:prstGeom prst="rect">
            <a:avLst/>
          </a:prstGeom>
        </p:spPr>
        <p:txBody>
          <a:bodyPr vert="horz" lIns="91440" tIns="45720" rIns="91440" bIns="45720" rtlCol="0"/>
          <a:lstStyle>
            <a:lvl1pPr algn="r">
              <a:defRPr sz="1200"/>
            </a:lvl1pPr>
          </a:lstStyle>
          <a:p>
            <a:fld id="{2E6A80C6-0E60-444A-8CF3-212C52F9C6D6}" type="datetimeFigureOut">
              <a:rPr lang="en-US" smtClean="0"/>
              <a:t>5/6/19</a:t>
            </a:fld>
            <a:endParaRPr lang="en-US"/>
          </a:p>
        </p:txBody>
      </p:sp>
      <p:sp>
        <p:nvSpPr>
          <p:cNvPr id="4" name="Slide Image Placeholder 3"/>
          <p:cNvSpPr>
            <a:spLocks noGrp="1" noRot="1" noChangeAspect="1"/>
          </p:cNvSpPr>
          <p:nvPr>
            <p:ph type="sldImg" idx="2"/>
          </p:nvPr>
        </p:nvSpPr>
        <p:spPr>
          <a:xfrm>
            <a:off x="3100388" y="657225"/>
            <a:ext cx="3159125" cy="17748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36625" y="2530475"/>
            <a:ext cx="7486650" cy="2070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994275"/>
            <a:ext cx="4056063" cy="2635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302250" y="4994275"/>
            <a:ext cx="4056063" cy="263525"/>
          </a:xfrm>
          <a:prstGeom prst="rect">
            <a:avLst/>
          </a:prstGeom>
        </p:spPr>
        <p:txBody>
          <a:bodyPr vert="horz" lIns="91440" tIns="45720" rIns="91440" bIns="45720" rtlCol="0" anchor="b"/>
          <a:lstStyle>
            <a:lvl1pPr algn="r">
              <a:defRPr sz="1200"/>
            </a:lvl1pPr>
          </a:lstStyle>
          <a:p>
            <a:fld id="{43D9EC11-39F0-BC46-8CB4-1A6E861E8C13}" type="slidenum">
              <a:rPr lang="en-US" smtClean="0"/>
              <a:t>‹#›</a:t>
            </a:fld>
            <a:endParaRPr lang="en-US"/>
          </a:p>
        </p:txBody>
      </p:sp>
    </p:spTree>
    <p:extLst>
      <p:ext uri="{BB962C8B-B14F-4D97-AF65-F5344CB8AC3E}">
        <p14:creationId xmlns:p14="http://schemas.microsoft.com/office/powerpoint/2010/main" val="3865722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Horizon_effect"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cikit-learn.org/stable/auto_examples/ensemble/plot_ensemble_oob.html#id2"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tackoverflow.com/questions/15810339/how-are-feature-importances-in-randomforestclassifier-determined"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scikit-learn.org/stable/modules/generated/sklearn.tree.DecisionTreeClassifier.html#sklearn.tree.DecisionTreeClassifier.feature_importances_"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www.maxpixel.net</a:t>
            </a:r>
            <a:r>
              <a:rPr lang="en-US" dirty="0"/>
              <a:t>/Tennis-Balls-Tennis-Sport-Equipment-Racket-Sport-3554019</a:t>
            </a:r>
          </a:p>
          <a:p>
            <a:r>
              <a:rPr lang="en-US" dirty="0"/>
              <a:t>https://</a:t>
            </a:r>
            <a:r>
              <a:rPr lang="en-US" dirty="0" err="1"/>
              <a:t>pxhere.com</a:t>
            </a:r>
            <a:r>
              <a:rPr lang="en-US" dirty="0"/>
              <a:t>/</a:t>
            </a:r>
            <a:r>
              <a:rPr lang="en-US" dirty="0" err="1"/>
              <a:t>en</a:t>
            </a:r>
            <a:r>
              <a:rPr lang="en-US" dirty="0"/>
              <a:t>/photo/1039809</a:t>
            </a:r>
          </a:p>
          <a:p>
            <a:r>
              <a:rPr lang="en-US" dirty="0"/>
              <a:t>https://</a:t>
            </a:r>
            <a:r>
              <a:rPr lang="en-US" dirty="0" err="1"/>
              <a:t>www.geograph.org.uk</a:t>
            </a:r>
            <a:r>
              <a:rPr lang="en-US" dirty="0"/>
              <a:t>/photo/3482116</a:t>
            </a:r>
          </a:p>
        </p:txBody>
      </p:sp>
      <p:sp>
        <p:nvSpPr>
          <p:cNvPr id="4" name="Slide Number Placeholder 3"/>
          <p:cNvSpPr>
            <a:spLocks noGrp="1"/>
          </p:cNvSpPr>
          <p:nvPr>
            <p:ph type="sldNum" sz="quarter" idx="5"/>
          </p:nvPr>
        </p:nvSpPr>
        <p:spPr/>
        <p:txBody>
          <a:bodyPr/>
          <a:lstStyle/>
          <a:p>
            <a:fld id="{43D9EC11-39F0-BC46-8CB4-1A6E861E8C13}" type="slidenum">
              <a:rPr lang="en-US" smtClean="0"/>
              <a:t>3</a:t>
            </a:fld>
            <a:endParaRPr lang="en-US"/>
          </a:p>
        </p:txBody>
      </p:sp>
    </p:spTree>
    <p:extLst>
      <p:ext uri="{BB962C8B-B14F-4D97-AF65-F5344CB8AC3E}">
        <p14:creationId xmlns:p14="http://schemas.microsoft.com/office/powerpoint/2010/main" val="2352246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 dirty="0">
              <a:effectLst/>
            </a:endParaRPr>
          </a:p>
          <a:p>
            <a:endParaRPr lang="en-US" dirty="0"/>
          </a:p>
        </p:txBody>
      </p:sp>
      <p:sp>
        <p:nvSpPr>
          <p:cNvPr id="4" name="Slide Number Placeholder 3"/>
          <p:cNvSpPr>
            <a:spLocks noGrp="1"/>
          </p:cNvSpPr>
          <p:nvPr>
            <p:ph type="sldNum" sz="quarter" idx="5"/>
          </p:nvPr>
        </p:nvSpPr>
        <p:spPr/>
        <p:txBody>
          <a:bodyPr/>
          <a:lstStyle/>
          <a:p>
            <a:fld id="{43D9EC11-39F0-BC46-8CB4-1A6E861E8C13}" type="slidenum">
              <a:rPr lang="en-US" smtClean="0"/>
              <a:t>15</a:t>
            </a:fld>
            <a:endParaRPr lang="en-US"/>
          </a:p>
        </p:txBody>
      </p:sp>
    </p:spTree>
    <p:extLst>
      <p:ext uri="{BB962C8B-B14F-4D97-AF65-F5344CB8AC3E}">
        <p14:creationId xmlns:p14="http://schemas.microsoft.com/office/powerpoint/2010/main" val="131398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D9EC11-39F0-BC46-8CB4-1A6E861E8C13}" type="slidenum">
              <a:rPr lang="en-US" smtClean="0"/>
              <a:t>16</a:t>
            </a:fld>
            <a:endParaRPr lang="en-US"/>
          </a:p>
        </p:txBody>
      </p:sp>
    </p:spTree>
    <p:extLst>
      <p:ext uri="{BB962C8B-B14F-4D97-AF65-F5344CB8AC3E}">
        <p14:creationId xmlns:p14="http://schemas.microsoft.com/office/powerpoint/2010/main" val="1548561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D9EC11-39F0-BC46-8CB4-1A6E861E8C13}" type="slidenum">
              <a:rPr lang="en-US" smtClean="0"/>
              <a:t>17</a:t>
            </a:fld>
            <a:endParaRPr lang="en-US"/>
          </a:p>
        </p:txBody>
      </p:sp>
    </p:spTree>
    <p:extLst>
      <p:ext uri="{BB962C8B-B14F-4D97-AF65-F5344CB8AC3E}">
        <p14:creationId xmlns:p14="http://schemas.microsoft.com/office/powerpoint/2010/main" val="4112850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Splitting until leaves are pure will probably lead to overfitting but it can be difficult to tell whether then next split will potentially dramatically improve fit (horizon effect:  </a:t>
            </a:r>
            <a:r>
              <a:rPr lang="en-US" dirty="0">
                <a:hlinkClick r:id="rId3"/>
              </a:rPr>
              <a:t>https://en.wikipedia.org/wiki/Horizon_effect</a:t>
            </a:r>
            <a:r>
              <a:rPr lang="en-US" dirty="0"/>
              <a:t>).  </a:t>
            </a:r>
          </a:p>
        </p:txBody>
      </p:sp>
      <p:sp>
        <p:nvSpPr>
          <p:cNvPr id="4" name="Slide Number Placeholder 3"/>
          <p:cNvSpPr>
            <a:spLocks noGrp="1"/>
          </p:cNvSpPr>
          <p:nvPr>
            <p:ph type="sldNum" sz="quarter" idx="5"/>
          </p:nvPr>
        </p:nvSpPr>
        <p:spPr/>
        <p:txBody>
          <a:bodyPr/>
          <a:lstStyle/>
          <a:p>
            <a:fld id="{43D9EC11-39F0-BC46-8CB4-1A6E861E8C13}" type="slidenum">
              <a:rPr lang="en-US" smtClean="0"/>
              <a:t>18</a:t>
            </a:fld>
            <a:endParaRPr lang="en-US"/>
          </a:p>
        </p:txBody>
      </p:sp>
    </p:spTree>
    <p:extLst>
      <p:ext uri="{BB962C8B-B14F-4D97-AF65-F5344CB8AC3E}">
        <p14:creationId xmlns:p14="http://schemas.microsoft.com/office/powerpoint/2010/main" val="2116234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D9EC11-39F0-BC46-8CB4-1A6E861E8C13}" type="slidenum">
              <a:rPr lang="en-US" smtClean="0"/>
              <a:t>19</a:t>
            </a:fld>
            <a:endParaRPr lang="en-US"/>
          </a:p>
        </p:txBody>
      </p:sp>
    </p:spTree>
    <p:extLst>
      <p:ext uri="{BB962C8B-B14F-4D97-AF65-F5344CB8AC3E}">
        <p14:creationId xmlns:p14="http://schemas.microsoft.com/office/powerpoint/2010/main" val="3704277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CART uses Gini impurity.  Other decision trees use entropy.  </a:t>
            </a:r>
            <a:r>
              <a:rPr lang="en-US" dirty="0" err="1"/>
              <a:t>Sklearn’s</a:t>
            </a:r>
            <a:r>
              <a:rPr lang="en-US" dirty="0"/>
              <a:t> default is </a:t>
            </a:r>
            <a:r>
              <a:rPr lang="en-US" dirty="0" err="1"/>
              <a:t>gini</a:t>
            </a:r>
            <a:r>
              <a:rPr lang="en-US" dirty="0"/>
              <a:t>, but can switch to entropy if prefer.  </a:t>
            </a:r>
          </a:p>
          <a:p>
            <a:r>
              <a:rPr lang="en-US" dirty="0"/>
              <a:t>Main reason for using Gini is that the log in the entropy calculation can be avoided with similar performance.  Typically do not use classification error directly because it is less sensitive to changes in node probabilities; that is, Gini and cross-entropy reward pure nodes more.</a:t>
            </a:r>
          </a:p>
          <a:p>
            <a:endParaRPr lang="en-US" dirty="0"/>
          </a:p>
          <a:p>
            <a:r>
              <a:rPr lang="en-US" dirty="0"/>
              <a:t>Note:  Gini impurity and Gini coefficient are not the same thing, though both are named for </a:t>
            </a:r>
            <a:r>
              <a:rPr lang="en-US" dirty="0" err="1"/>
              <a:t>Corrado</a:t>
            </a:r>
            <a:r>
              <a:rPr lang="en-US" dirty="0"/>
              <a:t> Gini.  “</a:t>
            </a:r>
            <a:r>
              <a:rPr lang="en-US" sz="1200" b="0" i="0" kern="1200" dirty="0">
                <a:solidFill>
                  <a:schemeClr val="tx1"/>
                </a:solidFill>
                <a:effectLst/>
                <a:latin typeface="+mn-lt"/>
                <a:ea typeface="+mn-ea"/>
                <a:cs typeface="+mn-cs"/>
              </a:rPr>
              <a:t>Gini impurity is a measure of how often a randomly chosen element from the set would be incorrectly labeled if it was randomly labeled according to the distribution of labels in the subset.” vs “Gini coefficient is a measure of statistical dispersion intended to represent the income or wealth distribution of a nation's residents, and is the most commonly used measurement of inequality.”  Unfortunately, they are both referred to as “Gini index” sometimes.</a:t>
            </a:r>
            <a:endParaRPr lang="en-US" dirty="0"/>
          </a:p>
        </p:txBody>
      </p:sp>
      <p:sp>
        <p:nvSpPr>
          <p:cNvPr id="4" name="Slide Number Placeholder 3"/>
          <p:cNvSpPr>
            <a:spLocks noGrp="1"/>
          </p:cNvSpPr>
          <p:nvPr>
            <p:ph type="sldNum" sz="quarter" idx="5"/>
          </p:nvPr>
        </p:nvSpPr>
        <p:spPr/>
        <p:txBody>
          <a:bodyPr/>
          <a:lstStyle/>
          <a:p>
            <a:fld id="{43D9EC11-39F0-BC46-8CB4-1A6E861E8C13}" type="slidenum">
              <a:rPr lang="en-US" smtClean="0"/>
              <a:t>20</a:t>
            </a:fld>
            <a:endParaRPr lang="en-US"/>
          </a:p>
        </p:txBody>
      </p:sp>
    </p:spTree>
    <p:extLst>
      <p:ext uri="{BB962C8B-B14F-4D97-AF65-F5344CB8AC3E}">
        <p14:creationId xmlns:p14="http://schemas.microsoft.com/office/powerpoint/2010/main" val="3779172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two slides show the trees being pruned.  Can be passed through quickly</a:t>
            </a:r>
          </a:p>
        </p:txBody>
      </p:sp>
      <p:sp>
        <p:nvSpPr>
          <p:cNvPr id="4" name="Slide Number Placeholder 3"/>
          <p:cNvSpPr>
            <a:spLocks noGrp="1"/>
          </p:cNvSpPr>
          <p:nvPr>
            <p:ph type="sldNum" sz="quarter" idx="5"/>
          </p:nvPr>
        </p:nvSpPr>
        <p:spPr/>
        <p:txBody>
          <a:bodyPr/>
          <a:lstStyle/>
          <a:p>
            <a:fld id="{43D9EC11-39F0-BC46-8CB4-1A6E861E8C13}" type="slidenum">
              <a:rPr lang="en-US" smtClean="0"/>
              <a:t>21</a:t>
            </a:fld>
            <a:endParaRPr lang="en-US"/>
          </a:p>
        </p:txBody>
      </p:sp>
    </p:spTree>
    <p:extLst>
      <p:ext uri="{BB962C8B-B14F-4D97-AF65-F5344CB8AC3E}">
        <p14:creationId xmlns:p14="http://schemas.microsoft.com/office/powerpoint/2010/main" val="1237448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D9EC11-39F0-BC46-8CB4-1A6E861E8C13}" type="slidenum">
              <a:rPr lang="en-US" smtClean="0"/>
              <a:t>22</a:t>
            </a:fld>
            <a:endParaRPr lang="en-US"/>
          </a:p>
        </p:txBody>
      </p:sp>
    </p:spTree>
    <p:extLst>
      <p:ext uri="{BB962C8B-B14F-4D97-AF65-F5344CB8AC3E}">
        <p14:creationId xmlns:p14="http://schemas.microsoft.com/office/powerpoint/2010/main" val="3004291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D9EC11-39F0-BC46-8CB4-1A6E861E8C13}" type="slidenum">
              <a:rPr lang="en-US" smtClean="0"/>
              <a:t>23</a:t>
            </a:fld>
            <a:endParaRPr lang="en-US"/>
          </a:p>
        </p:txBody>
      </p:sp>
    </p:spTree>
    <p:extLst>
      <p:ext uri="{BB962C8B-B14F-4D97-AF65-F5344CB8AC3E}">
        <p14:creationId xmlns:p14="http://schemas.microsoft.com/office/powerpoint/2010/main" val="2080838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Either reduced error pruning or cost-complexity pruning can be used.  </a:t>
            </a:r>
          </a:p>
          <a:p>
            <a:pPr marL="228600" indent="-228600">
              <a:buAutoNum type="arabicPeriod"/>
            </a:pPr>
            <a:r>
              <a:rPr lang="en-US" dirty="0"/>
              <a:t>Reduced error merely replaces nodes with most popular class; if prediction accuracy isn’t affected, the change is kept.  </a:t>
            </a:r>
          </a:p>
          <a:p>
            <a:pPr marL="228600" indent="-228600">
              <a:buAutoNum type="arabicPeriod"/>
            </a:pPr>
            <a:r>
              <a:rPr lang="en-US" dirty="0"/>
              <a:t>Cost-complexity pruning (see ESL by Hastie et al </a:t>
            </a:r>
            <a:r>
              <a:rPr lang="en-US" dirty="0" err="1"/>
              <a:t>pg</a:t>
            </a:r>
            <a:r>
              <a:rPr lang="en-US" dirty="0"/>
              <a:t> 308) balances a cost function of two terms: classification errors vs tree size.  As tuning parameter is increased (emphasizing tree size over misclassifications), unique smallest subtree exists to minimize cost function.  Then we can successively collapse internal nodes that produce the smallest per-node increase in misclassifications (or Gini, entropy).</a:t>
            </a:r>
          </a:p>
        </p:txBody>
      </p:sp>
      <p:sp>
        <p:nvSpPr>
          <p:cNvPr id="4" name="Slide Number Placeholder 3"/>
          <p:cNvSpPr>
            <a:spLocks noGrp="1"/>
          </p:cNvSpPr>
          <p:nvPr>
            <p:ph type="sldNum" sz="quarter" idx="5"/>
          </p:nvPr>
        </p:nvSpPr>
        <p:spPr/>
        <p:txBody>
          <a:bodyPr/>
          <a:lstStyle/>
          <a:p>
            <a:fld id="{43D9EC11-39F0-BC46-8CB4-1A6E861E8C13}" type="slidenum">
              <a:rPr lang="en-US" smtClean="0"/>
              <a:t>24</a:t>
            </a:fld>
            <a:endParaRPr lang="en-US"/>
          </a:p>
        </p:txBody>
      </p:sp>
    </p:spTree>
    <p:extLst>
      <p:ext uri="{BB962C8B-B14F-4D97-AF65-F5344CB8AC3E}">
        <p14:creationId xmlns:p14="http://schemas.microsoft.com/office/powerpoint/2010/main" val="4208373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course of two weeks, we monitor 1) the weather and 2) whether or not we play tennis</a:t>
            </a:r>
          </a:p>
        </p:txBody>
      </p:sp>
      <p:sp>
        <p:nvSpPr>
          <p:cNvPr id="4" name="Slide Number Placeholder 3"/>
          <p:cNvSpPr>
            <a:spLocks noGrp="1"/>
          </p:cNvSpPr>
          <p:nvPr>
            <p:ph type="sldNum" sz="quarter" idx="5"/>
          </p:nvPr>
        </p:nvSpPr>
        <p:spPr/>
        <p:txBody>
          <a:bodyPr/>
          <a:lstStyle/>
          <a:p>
            <a:fld id="{43D9EC11-39F0-BC46-8CB4-1A6E861E8C13}" type="slidenum">
              <a:rPr lang="en-US" smtClean="0"/>
              <a:t>4</a:t>
            </a:fld>
            <a:endParaRPr lang="en-US"/>
          </a:p>
        </p:txBody>
      </p:sp>
    </p:spTree>
    <p:extLst>
      <p:ext uri="{BB962C8B-B14F-4D97-AF65-F5344CB8AC3E}">
        <p14:creationId xmlns:p14="http://schemas.microsoft.com/office/powerpoint/2010/main" val="3474122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 = continuous, binary, ordinal, categorical, etc.</a:t>
            </a:r>
          </a:p>
          <a:p>
            <a:r>
              <a:rPr lang="en-US" dirty="0"/>
              <a:t>For </a:t>
            </a:r>
            <a:r>
              <a:rPr lang="en-US" dirty="0" err="1"/>
              <a:t>missings</a:t>
            </a:r>
            <a:r>
              <a:rPr lang="en-US" dirty="0"/>
              <a:t>, just encode as impossible numerical value (say, -999999)</a:t>
            </a:r>
          </a:p>
        </p:txBody>
      </p:sp>
      <p:sp>
        <p:nvSpPr>
          <p:cNvPr id="4" name="Slide Number Placeholder 3"/>
          <p:cNvSpPr>
            <a:spLocks noGrp="1"/>
          </p:cNvSpPr>
          <p:nvPr>
            <p:ph type="sldNum" sz="quarter" idx="5"/>
          </p:nvPr>
        </p:nvSpPr>
        <p:spPr/>
        <p:txBody>
          <a:bodyPr/>
          <a:lstStyle/>
          <a:p>
            <a:fld id="{43D9EC11-39F0-BC46-8CB4-1A6E861E8C13}" type="slidenum">
              <a:rPr lang="en-US" smtClean="0"/>
              <a:t>25</a:t>
            </a:fld>
            <a:endParaRPr lang="en-US"/>
          </a:p>
        </p:txBody>
      </p:sp>
    </p:spTree>
    <p:extLst>
      <p:ext uri="{BB962C8B-B14F-4D97-AF65-F5344CB8AC3E}">
        <p14:creationId xmlns:p14="http://schemas.microsoft.com/office/powerpoint/2010/main" val="1187056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What happens if we grow multiple trees on the same dataset – Same tree over and over!</a:t>
            </a:r>
          </a:p>
        </p:txBody>
      </p:sp>
      <p:sp>
        <p:nvSpPr>
          <p:cNvPr id="4" name="Slide Number Placeholder 3"/>
          <p:cNvSpPr>
            <a:spLocks noGrp="1"/>
          </p:cNvSpPr>
          <p:nvPr>
            <p:ph type="sldNum" sz="quarter" idx="5"/>
          </p:nvPr>
        </p:nvSpPr>
        <p:spPr/>
        <p:txBody>
          <a:bodyPr/>
          <a:lstStyle/>
          <a:p>
            <a:fld id="{43D9EC11-39F0-BC46-8CB4-1A6E861E8C13}" type="slidenum">
              <a:rPr lang="en-US" smtClean="0"/>
              <a:t>26</a:t>
            </a:fld>
            <a:endParaRPr lang="en-US"/>
          </a:p>
        </p:txBody>
      </p:sp>
    </p:spTree>
    <p:extLst>
      <p:ext uri="{BB962C8B-B14F-4D97-AF65-F5344CB8AC3E}">
        <p14:creationId xmlns:p14="http://schemas.microsoft.com/office/powerpoint/2010/main" val="415992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Bagging is one form of </a:t>
            </a:r>
            <a:r>
              <a:rPr lang="en-US" dirty="0" err="1"/>
              <a:t>ensembling</a:t>
            </a:r>
            <a:r>
              <a:rPr lang="en-US" dirty="0"/>
              <a:t> (more about </a:t>
            </a:r>
            <a:r>
              <a:rPr lang="en-US" dirty="0" err="1"/>
              <a:t>ensembling</a:t>
            </a:r>
            <a:r>
              <a:rPr lang="en-US" dirty="0"/>
              <a:t> in a later lecture)</a:t>
            </a:r>
          </a:p>
          <a:p>
            <a:endParaRPr lang="en-US" dirty="0"/>
          </a:p>
          <a:p>
            <a:r>
              <a:rPr lang="en-US" dirty="0"/>
              <a:t>Here, the “base learners” are decision trees</a:t>
            </a:r>
          </a:p>
        </p:txBody>
      </p:sp>
      <p:sp>
        <p:nvSpPr>
          <p:cNvPr id="4" name="Slide Number Placeholder 3"/>
          <p:cNvSpPr>
            <a:spLocks noGrp="1"/>
          </p:cNvSpPr>
          <p:nvPr>
            <p:ph type="sldNum" sz="quarter" idx="5"/>
          </p:nvPr>
        </p:nvSpPr>
        <p:spPr/>
        <p:txBody>
          <a:bodyPr/>
          <a:lstStyle/>
          <a:p>
            <a:fld id="{43D9EC11-39F0-BC46-8CB4-1A6E861E8C13}" type="slidenum">
              <a:rPr lang="en-US" smtClean="0"/>
              <a:t>28</a:t>
            </a:fld>
            <a:endParaRPr lang="en-US"/>
          </a:p>
        </p:txBody>
      </p:sp>
    </p:spTree>
    <p:extLst>
      <p:ext uri="{BB962C8B-B14F-4D97-AF65-F5344CB8AC3E}">
        <p14:creationId xmlns:p14="http://schemas.microsoft.com/office/powerpoint/2010/main" val="1467065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is training data, yellow is test data</a:t>
            </a:r>
          </a:p>
          <a:p>
            <a:endParaRPr lang="en-US" dirty="0"/>
          </a:p>
          <a:p>
            <a:r>
              <a:rPr lang="en-US" dirty="0"/>
              <a:t>Let’s say I have 100 observations in my training set, I am typically looking to make a new bootstrapped set with 100 observations. During each of these 100 draws for my bootstrapped set, each training observations has 1/100</a:t>
            </a:r>
            <a:r>
              <a:rPr lang="en-US" baseline="30000" dirty="0"/>
              <a:t>th</a:t>
            </a:r>
            <a:r>
              <a:rPr lang="en-US" dirty="0"/>
              <a:t> chance of being selected.  (Uniformly with replacement)</a:t>
            </a:r>
          </a:p>
        </p:txBody>
      </p:sp>
      <p:sp>
        <p:nvSpPr>
          <p:cNvPr id="4" name="Slide Number Placeholder 3"/>
          <p:cNvSpPr>
            <a:spLocks noGrp="1"/>
          </p:cNvSpPr>
          <p:nvPr>
            <p:ph type="sldNum" sz="quarter" idx="5"/>
          </p:nvPr>
        </p:nvSpPr>
        <p:spPr/>
        <p:txBody>
          <a:bodyPr/>
          <a:lstStyle/>
          <a:p>
            <a:fld id="{43D9EC11-39F0-BC46-8CB4-1A6E861E8C13}" type="slidenum">
              <a:rPr lang="en-US" smtClean="0"/>
              <a:t>29</a:t>
            </a:fld>
            <a:endParaRPr lang="en-US"/>
          </a:p>
        </p:txBody>
      </p:sp>
    </p:spTree>
    <p:extLst>
      <p:ext uri="{BB962C8B-B14F-4D97-AF65-F5344CB8AC3E}">
        <p14:creationId xmlns:p14="http://schemas.microsoft.com/office/powerpoint/2010/main" val="1661242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is training data, yellow is test data</a:t>
            </a:r>
          </a:p>
          <a:p>
            <a:endParaRPr lang="en-US" dirty="0"/>
          </a:p>
          <a:p>
            <a:r>
              <a:rPr lang="en-US" dirty="0"/>
              <a:t>Let’s say I have 100 observations in my training set, I am typically looking to make a new bootstrapped set with 100 observations. During each of these 100 draws for my bootstrapped set, each training observations has 1/100</a:t>
            </a:r>
            <a:r>
              <a:rPr lang="en-US" baseline="30000" dirty="0"/>
              <a:t>th</a:t>
            </a:r>
            <a:r>
              <a:rPr lang="en-US" dirty="0"/>
              <a:t> chance of being selected.  (Uniformly with replacement)</a:t>
            </a:r>
          </a:p>
        </p:txBody>
      </p:sp>
      <p:sp>
        <p:nvSpPr>
          <p:cNvPr id="4" name="Slide Number Placeholder 3"/>
          <p:cNvSpPr>
            <a:spLocks noGrp="1"/>
          </p:cNvSpPr>
          <p:nvPr>
            <p:ph type="sldNum" sz="quarter" idx="5"/>
          </p:nvPr>
        </p:nvSpPr>
        <p:spPr/>
        <p:txBody>
          <a:bodyPr/>
          <a:lstStyle/>
          <a:p>
            <a:fld id="{43D9EC11-39F0-BC46-8CB4-1A6E861E8C13}" type="slidenum">
              <a:rPr lang="en-US" smtClean="0"/>
              <a:t>30</a:t>
            </a:fld>
            <a:endParaRPr lang="en-US"/>
          </a:p>
        </p:txBody>
      </p:sp>
    </p:spTree>
    <p:extLst>
      <p:ext uri="{BB962C8B-B14F-4D97-AF65-F5344CB8AC3E}">
        <p14:creationId xmlns:p14="http://schemas.microsoft.com/office/powerpoint/2010/main" val="738683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D9EC11-39F0-BC46-8CB4-1A6E861E8C13}" type="slidenum">
              <a:rPr lang="en-US" smtClean="0"/>
              <a:t>31</a:t>
            </a:fld>
            <a:endParaRPr lang="en-US"/>
          </a:p>
        </p:txBody>
      </p:sp>
    </p:spTree>
    <p:extLst>
      <p:ext uri="{BB962C8B-B14F-4D97-AF65-F5344CB8AC3E}">
        <p14:creationId xmlns:p14="http://schemas.microsoft.com/office/powerpoint/2010/main" val="4119943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D9EC11-39F0-BC46-8CB4-1A6E861E8C13}" type="slidenum">
              <a:rPr lang="en-US" smtClean="0"/>
              <a:t>32</a:t>
            </a:fld>
            <a:endParaRPr lang="en-US"/>
          </a:p>
        </p:txBody>
      </p:sp>
    </p:spTree>
    <p:extLst>
      <p:ext uri="{BB962C8B-B14F-4D97-AF65-F5344CB8AC3E}">
        <p14:creationId xmlns:p14="http://schemas.microsoft.com/office/powerpoint/2010/main" val="139693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Correlated trees generally lead to a less generalizable estimator</a:t>
            </a:r>
          </a:p>
        </p:txBody>
      </p:sp>
      <p:sp>
        <p:nvSpPr>
          <p:cNvPr id="4" name="Slide Number Placeholder 3"/>
          <p:cNvSpPr>
            <a:spLocks noGrp="1"/>
          </p:cNvSpPr>
          <p:nvPr>
            <p:ph type="sldNum" sz="quarter" idx="5"/>
          </p:nvPr>
        </p:nvSpPr>
        <p:spPr/>
        <p:txBody>
          <a:bodyPr/>
          <a:lstStyle/>
          <a:p>
            <a:fld id="{43D9EC11-39F0-BC46-8CB4-1A6E861E8C13}" type="slidenum">
              <a:rPr lang="en-US" smtClean="0"/>
              <a:t>33</a:t>
            </a:fld>
            <a:endParaRPr lang="en-US"/>
          </a:p>
        </p:txBody>
      </p:sp>
    </p:spTree>
    <p:extLst>
      <p:ext uri="{BB962C8B-B14F-4D97-AF65-F5344CB8AC3E}">
        <p14:creationId xmlns:p14="http://schemas.microsoft.com/office/powerpoint/2010/main" val="4176082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consider p features at each split</a:t>
            </a:r>
          </a:p>
        </p:txBody>
      </p:sp>
      <p:sp>
        <p:nvSpPr>
          <p:cNvPr id="4" name="Slide Number Placeholder 3"/>
          <p:cNvSpPr>
            <a:spLocks noGrp="1"/>
          </p:cNvSpPr>
          <p:nvPr>
            <p:ph type="sldNum" sz="quarter" idx="5"/>
          </p:nvPr>
        </p:nvSpPr>
        <p:spPr/>
        <p:txBody>
          <a:bodyPr/>
          <a:lstStyle/>
          <a:p>
            <a:fld id="{43D9EC11-39F0-BC46-8CB4-1A6E861E8C13}" type="slidenum">
              <a:rPr lang="en-US" smtClean="0"/>
              <a:t>35</a:t>
            </a:fld>
            <a:endParaRPr lang="en-US"/>
          </a:p>
        </p:txBody>
      </p:sp>
    </p:spTree>
    <p:extLst>
      <p:ext uri="{BB962C8B-B14F-4D97-AF65-F5344CB8AC3E}">
        <p14:creationId xmlns:p14="http://schemas.microsoft.com/office/powerpoint/2010/main" val="2061274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X00 = a few hundred trees</a:t>
            </a:r>
          </a:p>
          <a:p>
            <a:endParaRPr lang="en-US" dirty="0"/>
          </a:p>
          <a:p>
            <a:r>
              <a:rPr lang="en-US" dirty="0" err="1"/>
              <a:t>Unfortunatey</a:t>
            </a:r>
            <a:r>
              <a:rPr lang="en-US" dirty="0"/>
              <a:t> </a:t>
            </a:r>
            <a:r>
              <a:rPr lang="en-US" dirty="0" err="1"/>
              <a:t>sklearn’s</a:t>
            </a:r>
            <a:r>
              <a:rPr lang="en-US" dirty="0"/>
              <a:t> default is only 10 (version 0.20); In version 0.22 the default will be 100 trees 😁</a:t>
            </a:r>
          </a:p>
        </p:txBody>
      </p:sp>
      <p:sp>
        <p:nvSpPr>
          <p:cNvPr id="4" name="Slide Number Placeholder 3"/>
          <p:cNvSpPr>
            <a:spLocks noGrp="1"/>
          </p:cNvSpPr>
          <p:nvPr>
            <p:ph type="sldNum" sz="quarter" idx="5"/>
          </p:nvPr>
        </p:nvSpPr>
        <p:spPr/>
        <p:txBody>
          <a:bodyPr/>
          <a:lstStyle/>
          <a:p>
            <a:fld id="{43D9EC11-39F0-BC46-8CB4-1A6E861E8C13}" type="slidenum">
              <a:rPr lang="en-US" smtClean="0"/>
              <a:t>36</a:t>
            </a:fld>
            <a:endParaRPr lang="en-US"/>
          </a:p>
        </p:txBody>
      </p:sp>
    </p:spTree>
    <p:extLst>
      <p:ext uri="{BB962C8B-B14F-4D97-AF65-F5344CB8AC3E}">
        <p14:creationId xmlns:p14="http://schemas.microsoft.com/office/powerpoint/2010/main" val="2157511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D9EC11-39F0-BC46-8CB4-1A6E861E8C13}" type="slidenum">
              <a:rPr lang="en-US" smtClean="0"/>
              <a:t>5</a:t>
            </a:fld>
            <a:endParaRPr lang="en-US"/>
          </a:p>
        </p:txBody>
      </p:sp>
    </p:spTree>
    <p:extLst>
      <p:ext uri="{BB962C8B-B14F-4D97-AF65-F5344CB8AC3E}">
        <p14:creationId xmlns:p14="http://schemas.microsoft.com/office/powerpoint/2010/main" val="2051162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OOB Error can even be monitored while building the forest.  Enough trees have been added once OOB stabilizes.</a:t>
            </a:r>
          </a:p>
          <a:p>
            <a:endParaRPr lang="en-US" dirty="0"/>
          </a:p>
          <a:p>
            <a:r>
              <a:rPr lang="en-US" dirty="0"/>
              <a:t>In </a:t>
            </a:r>
            <a:r>
              <a:rPr lang="en-US" dirty="0" err="1"/>
              <a:t>sklearn</a:t>
            </a:r>
            <a:r>
              <a:rPr lang="en-US" dirty="0"/>
              <a:t>, this is </a:t>
            </a:r>
            <a:r>
              <a:rPr lang="en-US" dirty="0" err="1"/>
              <a:t>rfc.oob_score</a:t>
            </a:r>
            <a:r>
              <a:rPr lang="en-US" dirty="0"/>
              <a:t>_ where </a:t>
            </a:r>
            <a:r>
              <a:rPr lang="en-US" dirty="0" err="1"/>
              <a:t>rfc</a:t>
            </a:r>
            <a:r>
              <a:rPr lang="en-US" dirty="0"/>
              <a:t> is your </a:t>
            </a:r>
            <a:r>
              <a:rPr lang="en-US" dirty="0" err="1"/>
              <a:t>RandomForestClassifier</a:t>
            </a:r>
            <a:r>
              <a:rPr lang="en-US" dirty="0"/>
              <a:t> instance.</a:t>
            </a:r>
          </a:p>
        </p:txBody>
      </p:sp>
      <p:sp>
        <p:nvSpPr>
          <p:cNvPr id="4" name="Slide Number Placeholder 3"/>
          <p:cNvSpPr>
            <a:spLocks noGrp="1"/>
          </p:cNvSpPr>
          <p:nvPr>
            <p:ph type="sldNum" sz="quarter" idx="5"/>
          </p:nvPr>
        </p:nvSpPr>
        <p:spPr/>
        <p:txBody>
          <a:bodyPr/>
          <a:lstStyle/>
          <a:p>
            <a:fld id="{43D9EC11-39F0-BC46-8CB4-1A6E861E8C13}" type="slidenum">
              <a:rPr lang="en-US" smtClean="0"/>
              <a:t>37</a:t>
            </a:fld>
            <a:endParaRPr lang="en-US"/>
          </a:p>
        </p:txBody>
      </p:sp>
    </p:spTree>
    <p:extLst>
      <p:ext uri="{BB962C8B-B14F-4D97-AF65-F5344CB8AC3E}">
        <p14:creationId xmlns:p14="http://schemas.microsoft.com/office/powerpoint/2010/main" val="3322455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max_features</a:t>
            </a:r>
            <a:r>
              <a:rPr lang="en-US" dirty="0"/>
              <a:t> argument in </a:t>
            </a:r>
            <a:r>
              <a:rPr lang="en-US" dirty="0" err="1"/>
              <a:t>sklearn</a:t>
            </a:r>
            <a:r>
              <a:rPr lang="en-US" dirty="0"/>
              <a:t> can be used to limit the number of features considered at each split in the trees.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  What is the blue line where there are no restrictions on the number of features?  (Bagging)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QUESTION: Why would we want to stop including more trees?  Mostly for speed reasons. Overfitting not a big concern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Code reference:  </a:t>
            </a:r>
            <a:r>
              <a:rPr lang="en-US" sz="1200" u="sng" kern="1200" dirty="0">
                <a:solidFill>
                  <a:schemeClr val="tx1"/>
                </a:solidFill>
                <a:effectLst/>
                <a:latin typeface="+mn-lt"/>
                <a:ea typeface="+mn-ea"/>
                <a:cs typeface="+mn-cs"/>
                <a:hlinkClick r:id="rId3"/>
              </a:rPr>
              <a:t>http://scikit-learn.org/stable/auto_examples/ensemble/plot_ensemble_oob.html#id2</a:t>
            </a:r>
            <a:endParaRPr lang="en-US" sz="1200" kern="1200" dirty="0">
              <a:solidFill>
                <a:schemeClr val="tx1"/>
              </a:solidFill>
              <a:effectLst/>
              <a:latin typeface="+mn-lt"/>
              <a:ea typeface="+mn-ea"/>
              <a:cs typeface="+mn-cs"/>
            </a:endParaRPr>
          </a:p>
          <a:p>
            <a:endParaRPr lang="en-US" dirty="0"/>
          </a:p>
          <a:p>
            <a:r>
              <a:rPr lang="en-US" dirty="0"/>
              <a:t>Note:  This RF classification example was made by creating a new random forest for each </a:t>
            </a:r>
            <a:r>
              <a:rPr lang="en-US" dirty="0" err="1"/>
              <a:t>n_estimators</a:t>
            </a:r>
            <a:r>
              <a:rPr lang="en-US" dirty="0"/>
              <a:t> tried – NOT by adding more trees to the same forest – hence the jumpy OOB.</a:t>
            </a:r>
          </a:p>
        </p:txBody>
      </p:sp>
      <p:sp>
        <p:nvSpPr>
          <p:cNvPr id="4" name="Slide Number Placeholder 3"/>
          <p:cNvSpPr>
            <a:spLocks noGrp="1"/>
          </p:cNvSpPr>
          <p:nvPr>
            <p:ph type="sldNum" sz="quarter" idx="5"/>
          </p:nvPr>
        </p:nvSpPr>
        <p:spPr/>
        <p:txBody>
          <a:bodyPr/>
          <a:lstStyle/>
          <a:p>
            <a:fld id="{43D9EC11-39F0-BC46-8CB4-1A6E861E8C13}" type="slidenum">
              <a:rPr lang="en-US" smtClean="0"/>
              <a:t>38</a:t>
            </a:fld>
            <a:endParaRPr lang="en-US"/>
          </a:p>
        </p:txBody>
      </p:sp>
    </p:spTree>
    <p:extLst>
      <p:ext uri="{BB962C8B-B14F-4D97-AF65-F5344CB8AC3E}">
        <p14:creationId xmlns:p14="http://schemas.microsoft.com/office/powerpoint/2010/main" val="1752378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Couple of different ways to calculate feature importance, but </a:t>
            </a:r>
            <a:r>
              <a:rPr lang="en-US" dirty="0" err="1"/>
              <a:t>sklearn</a:t>
            </a:r>
            <a:r>
              <a:rPr lang="en-US" dirty="0"/>
              <a:t> does so by averaging the feature’s reduction to Gini impurity across all trees:</a:t>
            </a:r>
          </a:p>
          <a:p>
            <a:r>
              <a:rPr lang="en-US" dirty="0">
                <a:hlinkClick r:id="rId3"/>
              </a:rPr>
              <a:t>https://stackoverflow.com/questions/15810339/how-are-feature-importances-in-randomforestclassifier-determined</a:t>
            </a:r>
            <a:endParaRPr lang="en-US" dirty="0"/>
          </a:p>
          <a:p>
            <a:r>
              <a:rPr lang="en-US" dirty="0">
                <a:hlinkClick r:id="rId4"/>
              </a:rPr>
              <a:t>https://scikit-learn.org/stable/modules/generated/sklearn.tree.DecisionTreeClassifier.html#sklearn.tree.DecisionTreeClassifier.feature_importances_</a:t>
            </a:r>
            <a:endParaRPr lang="en-US" dirty="0"/>
          </a:p>
          <a:p>
            <a:endParaRPr lang="en-US" dirty="0"/>
          </a:p>
          <a:p>
            <a:r>
              <a:rPr lang="en-US" dirty="0"/>
              <a:t>Figure:  Hastie 2009 Elements of Statistical Learning https://</a:t>
            </a:r>
            <a:r>
              <a:rPr lang="en-US" dirty="0" err="1"/>
              <a:t>web.stanford.edu</a:t>
            </a:r>
            <a:r>
              <a:rPr lang="en-US" dirty="0"/>
              <a:t>/~</a:t>
            </a:r>
            <a:r>
              <a:rPr lang="en-US" dirty="0" err="1"/>
              <a:t>hastie</a:t>
            </a:r>
            <a:r>
              <a:rPr lang="en-US" dirty="0"/>
              <a:t>/Papers/</a:t>
            </a:r>
            <a:r>
              <a:rPr lang="en-US" dirty="0" err="1"/>
              <a:t>ESLII.pdf</a:t>
            </a:r>
            <a:endParaRPr lang="en-US" dirty="0"/>
          </a:p>
        </p:txBody>
      </p:sp>
      <p:sp>
        <p:nvSpPr>
          <p:cNvPr id="4" name="Slide Number Placeholder 3"/>
          <p:cNvSpPr>
            <a:spLocks noGrp="1"/>
          </p:cNvSpPr>
          <p:nvPr>
            <p:ph type="sldNum" sz="quarter" idx="5"/>
          </p:nvPr>
        </p:nvSpPr>
        <p:spPr/>
        <p:txBody>
          <a:bodyPr/>
          <a:lstStyle/>
          <a:p>
            <a:fld id="{43D9EC11-39F0-BC46-8CB4-1A6E861E8C13}" type="slidenum">
              <a:rPr lang="en-US" smtClean="0"/>
              <a:t>39</a:t>
            </a:fld>
            <a:endParaRPr lang="en-US"/>
          </a:p>
        </p:txBody>
      </p:sp>
    </p:spTree>
    <p:extLst>
      <p:ext uri="{BB962C8B-B14F-4D97-AF65-F5344CB8AC3E}">
        <p14:creationId xmlns:p14="http://schemas.microsoft.com/office/powerpoint/2010/main" val="98848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faster than RF.  Can outperform if several features are noisy.</a:t>
            </a:r>
          </a:p>
        </p:txBody>
      </p:sp>
      <p:sp>
        <p:nvSpPr>
          <p:cNvPr id="4" name="Slide Number Placeholder 3"/>
          <p:cNvSpPr>
            <a:spLocks noGrp="1"/>
          </p:cNvSpPr>
          <p:nvPr>
            <p:ph type="sldNum" sz="quarter" idx="5"/>
          </p:nvPr>
        </p:nvSpPr>
        <p:spPr/>
        <p:txBody>
          <a:bodyPr/>
          <a:lstStyle/>
          <a:p>
            <a:fld id="{43D9EC11-39F0-BC46-8CB4-1A6E861E8C13}" type="slidenum">
              <a:rPr lang="en-US" smtClean="0"/>
              <a:t>40</a:t>
            </a:fld>
            <a:endParaRPr lang="en-US"/>
          </a:p>
        </p:txBody>
      </p:sp>
    </p:spTree>
    <p:extLst>
      <p:ext uri="{BB962C8B-B14F-4D97-AF65-F5344CB8AC3E}">
        <p14:creationId xmlns:p14="http://schemas.microsoft.com/office/powerpoint/2010/main" val="2847937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RF is not great with a bunch of dummy categories.  Perhaps instead create ordinal ranking from </a:t>
            </a:r>
            <a:r>
              <a:rPr lang="en-US" dirty="0" err="1"/>
              <a:t>categoricals</a:t>
            </a:r>
            <a:r>
              <a:rPr lang="en-US" dirty="0"/>
              <a:t> based on training targets (lowest percent positive class mapped to lowest ordinal value, etc.) (Reference:  p 310 of ESL by Hastie et al)</a:t>
            </a:r>
          </a:p>
        </p:txBody>
      </p:sp>
      <p:sp>
        <p:nvSpPr>
          <p:cNvPr id="4" name="Slide Number Placeholder 3"/>
          <p:cNvSpPr>
            <a:spLocks noGrp="1"/>
          </p:cNvSpPr>
          <p:nvPr>
            <p:ph type="sldNum" sz="quarter" idx="5"/>
          </p:nvPr>
        </p:nvSpPr>
        <p:spPr/>
        <p:txBody>
          <a:bodyPr/>
          <a:lstStyle/>
          <a:p>
            <a:fld id="{43D9EC11-39F0-BC46-8CB4-1A6E861E8C13}" type="slidenum">
              <a:rPr lang="en-US" smtClean="0"/>
              <a:t>41</a:t>
            </a:fld>
            <a:endParaRPr lang="en-US"/>
          </a:p>
        </p:txBody>
      </p:sp>
    </p:spTree>
    <p:extLst>
      <p:ext uri="{BB962C8B-B14F-4D97-AF65-F5344CB8AC3E}">
        <p14:creationId xmlns:p14="http://schemas.microsoft.com/office/powerpoint/2010/main" val="2424122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Where is bagging on this diagram?</a:t>
            </a:r>
          </a:p>
          <a:p>
            <a:endParaRPr lang="en-US" dirty="0"/>
          </a:p>
          <a:p>
            <a:r>
              <a:rPr lang="en-US" dirty="0"/>
              <a:t>Figure:  Hastie 2009 Elements of Statistical Learning https://</a:t>
            </a:r>
            <a:r>
              <a:rPr lang="en-US" dirty="0" err="1"/>
              <a:t>web.stanford.edu</a:t>
            </a:r>
            <a:r>
              <a:rPr lang="en-US" dirty="0"/>
              <a:t>/~</a:t>
            </a:r>
            <a:r>
              <a:rPr lang="en-US" dirty="0" err="1"/>
              <a:t>hastie</a:t>
            </a:r>
            <a:r>
              <a:rPr lang="en-US" dirty="0"/>
              <a:t>/Papers/</a:t>
            </a:r>
            <a:r>
              <a:rPr lang="en-US" dirty="0" err="1"/>
              <a:t>ESLII.pdf</a:t>
            </a:r>
            <a:endParaRPr lang="en-US" dirty="0"/>
          </a:p>
        </p:txBody>
      </p:sp>
      <p:sp>
        <p:nvSpPr>
          <p:cNvPr id="4" name="Slide Number Placeholder 3"/>
          <p:cNvSpPr>
            <a:spLocks noGrp="1"/>
          </p:cNvSpPr>
          <p:nvPr>
            <p:ph type="sldNum" sz="quarter" idx="5"/>
          </p:nvPr>
        </p:nvSpPr>
        <p:spPr/>
        <p:txBody>
          <a:bodyPr/>
          <a:lstStyle/>
          <a:p>
            <a:fld id="{43D9EC11-39F0-BC46-8CB4-1A6E861E8C13}" type="slidenum">
              <a:rPr lang="en-US" smtClean="0"/>
              <a:t>44</a:t>
            </a:fld>
            <a:endParaRPr lang="en-US"/>
          </a:p>
        </p:txBody>
      </p:sp>
    </p:spTree>
    <p:extLst>
      <p:ext uri="{BB962C8B-B14F-4D97-AF65-F5344CB8AC3E}">
        <p14:creationId xmlns:p14="http://schemas.microsoft.com/office/powerpoint/2010/main" val="2582756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default </a:t>
            </a:r>
            <a:r>
              <a:rPr lang="en-US" dirty="0" err="1"/>
              <a:t>n_estimators</a:t>
            </a:r>
            <a:r>
              <a:rPr lang="en-US" dirty="0"/>
              <a:t>=10 for </a:t>
            </a:r>
            <a:r>
              <a:rPr lang="en-US" dirty="0" err="1"/>
              <a:t>sklearn</a:t>
            </a:r>
            <a:r>
              <a:rPr lang="en-US" dirty="0"/>
              <a:t> version 0.20.  Will update to 100 in version 0.22</a:t>
            </a:r>
          </a:p>
        </p:txBody>
      </p:sp>
      <p:sp>
        <p:nvSpPr>
          <p:cNvPr id="4" name="Slide Number Placeholder 3"/>
          <p:cNvSpPr>
            <a:spLocks noGrp="1"/>
          </p:cNvSpPr>
          <p:nvPr>
            <p:ph type="sldNum" sz="quarter" idx="5"/>
          </p:nvPr>
        </p:nvSpPr>
        <p:spPr/>
        <p:txBody>
          <a:bodyPr/>
          <a:lstStyle/>
          <a:p>
            <a:fld id="{43D9EC11-39F0-BC46-8CB4-1A6E861E8C13}" type="slidenum">
              <a:rPr lang="en-US" smtClean="0"/>
              <a:t>45</a:t>
            </a:fld>
            <a:endParaRPr lang="en-US"/>
          </a:p>
        </p:txBody>
      </p:sp>
    </p:spTree>
    <p:extLst>
      <p:ext uri="{BB962C8B-B14F-4D97-AF65-F5344CB8AC3E}">
        <p14:creationId xmlns:p14="http://schemas.microsoft.com/office/powerpoint/2010/main" val="2675909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Trying to make a rule book for determining whether or not to play based on the weather outside.</a:t>
            </a:r>
          </a:p>
          <a:p>
            <a:endParaRPr lang="en-US" dirty="0"/>
          </a:p>
          <a:p>
            <a:r>
              <a:rPr lang="en-US" dirty="0"/>
              <a:t>First consider temperature.  Do not play if it is cool.  Do play if mild or warmer.</a:t>
            </a:r>
          </a:p>
          <a:p>
            <a:endParaRPr lang="en-US" dirty="0"/>
          </a:p>
          <a:p>
            <a:r>
              <a:rPr lang="en-US" dirty="0"/>
              <a:t>Explore the “mild/hot” branch in closer detail.  Humidity affects this branch.</a:t>
            </a:r>
          </a:p>
        </p:txBody>
      </p:sp>
      <p:sp>
        <p:nvSpPr>
          <p:cNvPr id="4" name="Slide Number Placeholder 3"/>
          <p:cNvSpPr>
            <a:spLocks noGrp="1"/>
          </p:cNvSpPr>
          <p:nvPr>
            <p:ph type="sldNum" sz="quarter" idx="5"/>
          </p:nvPr>
        </p:nvSpPr>
        <p:spPr/>
        <p:txBody>
          <a:bodyPr/>
          <a:lstStyle/>
          <a:p>
            <a:fld id="{43D9EC11-39F0-BC46-8CB4-1A6E861E8C13}" type="slidenum">
              <a:rPr lang="en-US" smtClean="0"/>
              <a:t>6</a:t>
            </a:fld>
            <a:endParaRPr lang="en-US"/>
          </a:p>
        </p:txBody>
      </p:sp>
    </p:spTree>
    <p:extLst>
      <p:ext uri="{BB962C8B-B14F-4D97-AF65-F5344CB8AC3E}">
        <p14:creationId xmlns:p14="http://schemas.microsoft.com/office/powerpoint/2010/main" val="3295689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the depth of this tree is 2.  Depth will be further explored in terms of overfitting shortly</a:t>
            </a:r>
          </a:p>
        </p:txBody>
      </p:sp>
      <p:sp>
        <p:nvSpPr>
          <p:cNvPr id="4" name="Slide Number Placeholder 3"/>
          <p:cNvSpPr>
            <a:spLocks noGrp="1"/>
          </p:cNvSpPr>
          <p:nvPr>
            <p:ph type="sldNum" sz="quarter" idx="5"/>
          </p:nvPr>
        </p:nvSpPr>
        <p:spPr/>
        <p:txBody>
          <a:bodyPr/>
          <a:lstStyle/>
          <a:p>
            <a:fld id="{43D9EC11-39F0-BC46-8CB4-1A6E861E8C13}" type="slidenum">
              <a:rPr lang="en-US" smtClean="0"/>
              <a:t>7</a:t>
            </a:fld>
            <a:endParaRPr lang="en-US"/>
          </a:p>
        </p:txBody>
      </p:sp>
    </p:spTree>
    <p:extLst>
      <p:ext uri="{BB962C8B-B14F-4D97-AF65-F5344CB8AC3E}">
        <p14:creationId xmlns:p14="http://schemas.microsoft.com/office/powerpoint/2010/main" val="1960762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opposed to the global predictions that, say, linear or logistic regression makes</a:t>
            </a:r>
          </a:p>
          <a:p>
            <a:endParaRPr lang="en-US" dirty="0"/>
          </a:p>
          <a:p>
            <a:r>
              <a:rPr lang="en-US" dirty="0"/>
              <a:t>Each node corresponds to one region in feature space – Feature space is now subdivided and mapped to make target predictions</a:t>
            </a:r>
          </a:p>
          <a:p>
            <a:endParaRPr lang="en-US" dirty="0"/>
          </a:p>
          <a:p>
            <a:r>
              <a:rPr lang="en-US" dirty="0"/>
              <a:t>Example, slope = 4 degrees, Elevation = 8500 ft -&gt; 55.42”</a:t>
            </a:r>
          </a:p>
        </p:txBody>
      </p:sp>
      <p:sp>
        <p:nvSpPr>
          <p:cNvPr id="4" name="Slide Number Placeholder 3"/>
          <p:cNvSpPr>
            <a:spLocks noGrp="1"/>
          </p:cNvSpPr>
          <p:nvPr>
            <p:ph type="sldNum" sz="quarter" idx="5"/>
          </p:nvPr>
        </p:nvSpPr>
        <p:spPr/>
        <p:txBody>
          <a:bodyPr/>
          <a:lstStyle/>
          <a:p>
            <a:fld id="{43D9EC11-39F0-BC46-8CB4-1A6E861E8C13}" type="slidenum">
              <a:rPr lang="en-US" smtClean="0"/>
              <a:t>11</a:t>
            </a:fld>
            <a:endParaRPr lang="en-US"/>
          </a:p>
        </p:txBody>
      </p:sp>
    </p:spTree>
    <p:extLst>
      <p:ext uri="{BB962C8B-B14F-4D97-AF65-F5344CB8AC3E}">
        <p14:creationId xmlns:p14="http://schemas.microsoft.com/office/powerpoint/2010/main" val="2695879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regression tree with one feature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 sz="1200" kern="1200" dirty="0">
                <a:solidFill>
                  <a:schemeClr val="tx1"/>
                </a:solidFill>
                <a:effectLst/>
                <a:latin typeface="+mn-lt"/>
                <a:ea typeface="+mn-ea"/>
                <a:cs typeface="+mn-cs"/>
              </a:rPr>
              <a:t>Source: http://</a:t>
            </a:r>
            <a:r>
              <a:rPr lang="fr" sz="1200" kern="1200" dirty="0" err="1">
                <a:solidFill>
                  <a:schemeClr val="tx1"/>
                </a:solidFill>
                <a:effectLst/>
                <a:latin typeface="+mn-lt"/>
                <a:ea typeface="+mn-ea"/>
                <a:cs typeface="+mn-cs"/>
              </a:rPr>
              <a:t>scikit-learn.org</a:t>
            </a:r>
            <a:r>
              <a:rPr lang="fr" sz="1200" kern="1200" dirty="0">
                <a:solidFill>
                  <a:schemeClr val="tx1"/>
                </a:solidFill>
                <a:effectLst/>
                <a:latin typeface="+mn-lt"/>
                <a:ea typeface="+mn-ea"/>
                <a:cs typeface="+mn-cs"/>
              </a:rPr>
              <a:t>/stable/</a:t>
            </a:r>
            <a:r>
              <a:rPr lang="fr" sz="1200" kern="1200" dirty="0" err="1">
                <a:solidFill>
                  <a:schemeClr val="tx1"/>
                </a:solidFill>
                <a:effectLst/>
                <a:latin typeface="+mn-lt"/>
                <a:ea typeface="+mn-ea"/>
                <a:cs typeface="+mn-cs"/>
              </a:rPr>
              <a:t>auto_examples</a:t>
            </a:r>
            <a:r>
              <a:rPr lang="fr" sz="1200" kern="1200" dirty="0">
                <a:solidFill>
                  <a:schemeClr val="tx1"/>
                </a:solidFill>
                <a:effectLst/>
                <a:latin typeface="+mn-lt"/>
                <a:ea typeface="+mn-ea"/>
                <a:cs typeface="+mn-cs"/>
              </a:rPr>
              <a:t>/</a:t>
            </a:r>
            <a:r>
              <a:rPr lang="fr" sz="1200" kern="1200" dirty="0" err="1">
                <a:solidFill>
                  <a:schemeClr val="tx1"/>
                </a:solidFill>
                <a:effectLst/>
                <a:latin typeface="+mn-lt"/>
                <a:ea typeface="+mn-ea"/>
                <a:cs typeface="+mn-cs"/>
              </a:rPr>
              <a:t>tree</a:t>
            </a:r>
            <a:r>
              <a:rPr lang="fr" sz="1200" kern="1200" dirty="0">
                <a:solidFill>
                  <a:schemeClr val="tx1"/>
                </a:solidFill>
                <a:effectLst/>
                <a:latin typeface="+mn-lt"/>
                <a:ea typeface="+mn-ea"/>
                <a:cs typeface="+mn-cs"/>
              </a:rPr>
              <a:t>/</a:t>
            </a:r>
            <a:r>
              <a:rPr lang="fr" sz="1200" kern="1200" dirty="0" err="1">
                <a:solidFill>
                  <a:schemeClr val="tx1"/>
                </a:solidFill>
                <a:effectLst/>
                <a:latin typeface="+mn-lt"/>
                <a:ea typeface="+mn-ea"/>
                <a:cs typeface="+mn-cs"/>
              </a:rPr>
              <a:t>plot_tree_regression.html</a:t>
            </a:r>
            <a:r>
              <a:rPr lang="fr" sz="1200" kern="1200" dirty="0">
                <a:solidFill>
                  <a:schemeClr val="tx1"/>
                </a:solidFill>
                <a:effectLst/>
                <a:latin typeface="+mn-lt"/>
                <a:ea typeface="+mn-ea"/>
                <a:cs typeface="+mn-cs"/>
              </a:rPr>
              <a:t> </a:t>
            </a:r>
            <a:endParaRPr lang="fr" dirty="0">
              <a:effectLst/>
            </a:endParaRPr>
          </a:p>
          <a:p>
            <a:endParaRPr lang="en-US" dirty="0"/>
          </a:p>
        </p:txBody>
      </p:sp>
      <p:sp>
        <p:nvSpPr>
          <p:cNvPr id="4" name="Slide Number Placeholder 3"/>
          <p:cNvSpPr>
            <a:spLocks noGrp="1"/>
          </p:cNvSpPr>
          <p:nvPr>
            <p:ph type="sldNum" sz="quarter" idx="5"/>
          </p:nvPr>
        </p:nvSpPr>
        <p:spPr/>
        <p:txBody>
          <a:bodyPr/>
          <a:lstStyle/>
          <a:p>
            <a:fld id="{43D9EC11-39F0-BC46-8CB4-1A6E861E8C13}" type="slidenum">
              <a:rPr lang="en-US" smtClean="0"/>
              <a:t>12</a:t>
            </a:fld>
            <a:endParaRPr lang="en-US"/>
          </a:p>
        </p:txBody>
      </p:sp>
    </p:spTree>
    <p:extLst>
      <p:ext uri="{BB962C8B-B14F-4D97-AF65-F5344CB8AC3E}">
        <p14:creationId xmlns:p14="http://schemas.microsoft.com/office/powerpoint/2010/main" val="966058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will make local predictions by subdividing the feature space (here just one dimension)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 sz="1200" kern="1200" dirty="0">
                <a:solidFill>
                  <a:schemeClr val="tx1"/>
                </a:solidFill>
                <a:effectLst/>
                <a:latin typeface="+mn-lt"/>
                <a:ea typeface="+mn-ea"/>
                <a:cs typeface="+mn-cs"/>
              </a:rPr>
              <a:t>Source: http://</a:t>
            </a:r>
            <a:r>
              <a:rPr lang="fr" sz="1200" kern="1200" dirty="0" err="1">
                <a:solidFill>
                  <a:schemeClr val="tx1"/>
                </a:solidFill>
                <a:effectLst/>
                <a:latin typeface="+mn-lt"/>
                <a:ea typeface="+mn-ea"/>
                <a:cs typeface="+mn-cs"/>
              </a:rPr>
              <a:t>scikit-learn.org</a:t>
            </a:r>
            <a:r>
              <a:rPr lang="fr" sz="1200" kern="1200" dirty="0">
                <a:solidFill>
                  <a:schemeClr val="tx1"/>
                </a:solidFill>
                <a:effectLst/>
                <a:latin typeface="+mn-lt"/>
                <a:ea typeface="+mn-ea"/>
                <a:cs typeface="+mn-cs"/>
              </a:rPr>
              <a:t>/stable/</a:t>
            </a:r>
            <a:r>
              <a:rPr lang="fr" sz="1200" kern="1200" dirty="0" err="1">
                <a:solidFill>
                  <a:schemeClr val="tx1"/>
                </a:solidFill>
                <a:effectLst/>
                <a:latin typeface="+mn-lt"/>
                <a:ea typeface="+mn-ea"/>
                <a:cs typeface="+mn-cs"/>
              </a:rPr>
              <a:t>auto_examples</a:t>
            </a:r>
            <a:r>
              <a:rPr lang="fr" sz="1200" kern="1200" dirty="0">
                <a:solidFill>
                  <a:schemeClr val="tx1"/>
                </a:solidFill>
                <a:effectLst/>
                <a:latin typeface="+mn-lt"/>
                <a:ea typeface="+mn-ea"/>
                <a:cs typeface="+mn-cs"/>
              </a:rPr>
              <a:t>/</a:t>
            </a:r>
            <a:r>
              <a:rPr lang="fr" sz="1200" kern="1200" dirty="0" err="1">
                <a:solidFill>
                  <a:schemeClr val="tx1"/>
                </a:solidFill>
                <a:effectLst/>
                <a:latin typeface="+mn-lt"/>
                <a:ea typeface="+mn-ea"/>
                <a:cs typeface="+mn-cs"/>
              </a:rPr>
              <a:t>tree</a:t>
            </a:r>
            <a:r>
              <a:rPr lang="fr" sz="1200" kern="1200" dirty="0">
                <a:solidFill>
                  <a:schemeClr val="tx1"/>
                </a:solidFill>
                <a:effectLst/>
                <a:latin typeface="+mn-lt"/>
                <a:ea typeface="+mn-ea"/>
                <a:cs typeface="+mn-cs"/>
              </a:rPr>
              <a:t>/</a:t>
            </a:r>
            <a:r>
              <a:rPr lang="fr" sz="1200" kern="1200" dirty="0" err="1">
                <a:solidFill>
                  <a:schemeClr val="tx1"/>
                </a:solidFill>
                <a:effectLst/>
                <a:latin typeface="+mn-lt"/>
                <a:ea typeface="+mn-ea"/>
                <a:cs typeface="+mn-cs"/>
              </a:rPr>
              <a:t>plot_tree_regression.html</a:t>
            </a:r>
            <a:r>
              <a:rPr lang="fr" sz="1200" kern="1200" dirty="0">
                <a:solidFill>
                  <a:schemeClr val="tx1"/>
                </a:solidFill>
                <a:effectLst/>
                <a:latin typeface="+mn-lt"/>
                <a:ea typeface="+mn-ea"/>
                <a:cs typeface="+mn-cs"/>
              </a:rPr>
              <a:t> </a:t>
            </a:r>
            <a:endParaRPr lang="fr" dirty="0">
              <a:effectLst/>
            </a:endParaRPr>
          </a:p>
          <a:p>
            <a:endParaRPr lang="en-US" dirty="0"/>
          </a:p>
        </p:txBody>
      </p:sp>
      <p:sp>
        <p:nvSpPr>
          <p:cNvPr id="4" name="Slide Number Placeholder 3"/>
          <p:cNvSpPr>
            <a:spLocks noGrp="1"/>
          </p:cNvSpPr>
          <p:nvPr>
            <p:ph type="sldNum" sz="quarter" idx="5"/>
          </p:nvPr>
        </p:nvSpPr>
        <p:spPr/>
        <p:txBody>
          <a:bodyPr/>
          <a:lstStyle/>
          <a:p>
            <a:fld id="{43D9EC11-39F0-BC46-8CB4-1A6E861E8C13}" type="slidenum">
              <a:rPr lang="en-US" smtClean="0"/>
              <a:t>13</a:t>
            </a:fld>
            <a:endParaRPr lang="en-US"/>
          </a:p>
        </p:txBody>
      </p:sp>
    </p:spTree>
    <p:extLst>
      <p:ext uri="{BB962C8B-B14F-4D97-AF65-F5344CB8AC3E}">
        <p14:creationId xmlns:p14="http://schemas.microsoft.com/office/powerpoint/2010/main" val="3686314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tree depth is increased we quickly start overfitting and modeling the noise in our data.  The subdivisions of the feature space are too granular.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 sz="1200" kern="1200" dirty="0">
                <a:solidFill>
                  <a:schemeClr val="tx1"/>
                </a:solidFill>
                <a:effectLst/>
                <a:latin typeface="+mn-lt"/>
                <a:ea typeface="+mn-ea"/>
                <a:cs typeface="+mn-cs"/>
              </a:rPr>
              <a:t>Source: http://</a:t>
            </a:r>
            <a:r>
              <a:rPr lang="fr" sz="1200" kern="1200" dirty="0" err="1">
                <a:solidFill>
                  <a:schemeClr val="tx1"/>
                </a:solidFill>
                <a:effectLst/>
                <a:latin typeface="+mn-lt"/>
                <a:ea typeface="+mn-ea"/>
                <a:cs typeface="+mn-cs"/>
              </a:rPr>
              <a:t>scikit-learn.org</a:t>
            </a:r>
            <a:r>
              <a:rPr lang="fr" sz="1200" kern="1200" dirty="0">
                <a:solidFill>
                  <a:schemeClr val="tx1"/>
                </a:solidFill>
                <a:effectLst/>
                <a:latin typeface="+mn-lt"/>
                <a:ea typeface="+mn-ea"/>
                <a:cs typeface="+mn-cs"/>
              </a:rPr>
              <a:t>/stable/</a:t>
            </a:r>
            <a:r>
              <a:rPr lang="fr" sz="1200" kern="1200" dirty="0" err="1">
                <a:solidFill>
                  <a:schemeClr val="tx1"/>
                </a:solidFill>
                <a:effectLst/>
                <a:latin typeface="+mn-lt"/>
                <a:ea typeface="+mn-ea"/>
                <a:cs typeface="+mn-cs"/>
              </a:rPr>
              <a:t>auto_examples</a:t>
            </a:r>
            <a:r>
              <a:rPr lang="fr" sz="1200" kern="1200" dirty="0">
                <a:solidFill>
                  <a:schemeClr val="tx1"/>
                </a:solidFill>
                <a:effectLst/>
                <a:latin typeface="+mn-lt"/>
                <a:ea typeface="+mn-ea"/>
                <a:cs typeface="+mn-cs"/>
              </a:rPr>
              <a:t>/</a:t>
            </a:r>
            <a:r>
              <a:rPr lang="fr" sz="1200" kern="1200" dirty="0" err="1">
                <a:solidFill>
                  <a:schemeClr val="tx1"/>
                </a:solidFill>
                <a:effectLst/>
                <a:latin typeface="+mn-lt"/>
                <a:ea typeface="+mn-ea"/>
                <a:cs typeface="+mn-cs"/>
              </a:rPr>
              <a:t>tree</a:t>
            </a:r>
            <a:r>
              <a:rPr lang="fr" sz="1200" kern="1200" dirty="0">
                <a:solidFill>
                  <a:schemeClr val="tx1"/>
                </a:solidFill>
                <a:effectLst/>
                <a:latin typeface="+mn-lt"/>
                <a:ea typeface="+mn-ea"/>
                <a:cs typeface="+mn-cs"/>
              </a:rPr>
              <a:t>/</a:t>
            </a:r>
            <a:r>
              <a:rPr lang="fr" sz="1200" kern="1200" dirty="0" err="1">
                <a:solidFill>
                  <a:schemeClr val="tx1"/>
                </a:solidFill>
                <a:effectLst/>
                <a:latin typeface="+mn-lt"/>
                <a:ea typeface="+mn-ea"/>
                <a:cs typeface="+mn-cs"/>
              </a:rPr>
              <a:t>plot_tree_regression.html</a:t>
            </a:r>
            <a:r>
              <a:rPr lang="fr" sz="1200" kern="1200" dirty="0">
                <a:solidFill>
                  <a:schemeClr val="tx1"/>
                </a:solidFill>
                <a:effectLst/>
                <a:latin typeface="+mn-lt"/>
                <a:ea typeface="+mn-ea"/>
                <a:cs typeface="+mn-cs"/>
              </a:rPr>
              <a:t> </a:t>
            </a:r>
            <a:endParaRPr lang="fr" dirty="0">
              <a:effectLst/>
            </a:endParaRPr>
          </a:p>
          <a:p>
            <a:endParaRPr lang="en-US" dirty="0"/>
          </a:p>
        </p:txBody>
      </p:sp>
      <p:sp>
        <p:nvSpPr>
          <p:cNvPr id="4" name="Slide Number Placeholder 3"/>
          <p:cNvSpPr>
            <a:spLocks noGrp="1"/>
          </p:cNvSpPr>
          <p:nvPr>
            <p:ph type="sldNum" sz="quarter" idx="5"/>
          </p:nvPr>
        </p:nvSpPr>
        <p:spPr/>
        <p:txBody>
          <a:bodyPr/>
          <a:lstStyle/>
          <a:p>
            <a:fld id="{43D9EC11-39F0-BC46-8CB4-1A6E861E8C13}" type="slidenum">
              <a:rPr lang="en-US" smtClean="0"/>
              <a:t>14</a:t>
            </a:fld>
            <a:endParaRPr lang="en-US"/>
          </a:p>
        </p:txBody>
      </p:sp>
    </p:spTree>
    <p:extLst>
      <p:ext uri="{BB962C8B-B14F-4D97-AF65-F5344CB8AC3E}">
        <p14:creationId xmlns:p14="http://schemas.microsoft.com/office/powerpoint/2010/main" val="16698261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3066" y="525780"/>
            <a:ext cx="7721918" cy="2804160"/>
          </a:xfrm>
          <a:prstGeom prst="rect">
            <a:avLst/>
          </a:prstGeom>
        </p:spPr>
        <p:txBody>
          <a:bodyPr anchor="t" anchorCtr="0"/>
          <a:lstStyle>
            <a:lvl1pPr>
              <a:defRPr sz="6134">
                <a:solidFill>
                  <a:schemeClr val="bg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1AB164B-0894-B142-A83D-CC15DEBBD684}"/>
              </a:ext>
            </a:extLst>
          </p:cNvPr>
          <p:cNvPicPr>
            <a:picLocks noChangeAspect="1"/>
          </p:cNvPicPr>
          <p:nvPr/>
        </p:nvPicPr>
        <p:blipFill>
          <a:blip r:embed="rId2">
            <a:alphaModFix amt="40000"/>
          </a:blip>
          <a:stretch>
            <a:fillRect/>
          </a:stretch>
        </p:blipFill>
        <p:spPr>
          <a:xfrm>
            <a:off x="8670369" y="4314734"/>
            <a:ext cx="438712" cy="697004"/>
          </a:xfrm>
          <a:prstGeom prst="rect">
            <a:avLst/>
          </a:prstGeom>
        </p:spPr>
      </p:pic>
      <p:sp>
        <p:nvSpPr>
          <p:cNvPr id="24" name="Rectangle 23">
            <a:extLst>
              <a:ext uri="{FF2B5EF4-FFF2-40B4-BE49-F238E27FC236}">
                <a16:creationId xmlns:a16="http://schemas.microsoft.com/office/drawing/2014/main" id="{FCAA1506-7899-5843-A44E-BB8E80613307}"/>
              </a:ext>
            </a:extLst>
          </p:cNvPr>
          <p:cNvSpPr/>
          <p:nvPr/>
        </p:nvSpPr>
        <p:spPr>
          <a:xfrm>
            <a:off x="1" y="0"/>
            <a:ext cx="83570" cy="52578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7475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797" y="3738870"/>
            <a:ext cx="7347118" cy="434499"/>
          </a:xfrm>
          <a:prstGeom prst="rect">
            <a:avLst/>
          </a:prstGeom>
        </p:spPr>
        <p:txBody>
          <a:bodyPr anchor="t" anchorCtr="0">
            <a:normAutofit/>
          </a:bodyPr>
          <a:lstStyle>
            <a:lvl1pPr algn="l">
              <a:defRPr sz="1380" b="0" spc="0">
                <a:solidFill>
                  <a:schemeClr val="tx1">
                    <a:lumMod val="65000"/>
                    <a:lumOff val="3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8797" y="584200"/>
            <a:ext cx="7347118" cy="2791177"/>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920"/>
            </a:lvl1pPr>
            <a:lvl2pPr marL="262901" indent="0">
              <a:buNone/>
              <a:defRPr sz="920"/>
            </a:lvl2pPr>
            <a:lvl3pPr marL="525803" indent="0">
              <a:buNone/>
              <a:defRPr sz="920"/>
            </a:lvl3pPr>
            <a:lvl4pPr marL="788704" indent="0">
              <a:buNone/>
              <a:defRPr sz="920"/>
            </a:lvl4pPr>
            <a:lvl5pPr marL="1051606" indent="0">
              <a:buNone/>
              <a:defRPr sz="920"/>
            </a:lvl5pPr>
            <a:lvl6pPr marL="1314507" indent="0">
              <a:buNone/>
              <a:defRPr sz="920"/>
            </a:lvl6pPr>
            <a:lvl7pPr marL="1577409" indent="0">
              <a:buNone/>
              <a:defRPr sz="920"/>
            </a:lvl7pPr>
            <a:lvl8pPr marL="1840310" indent="0">
              <a:buNone/>
              <a:defRPr sz="920"/>
            </a:lvl8pPr>
            <a:lvl9pPr marL="2103211" indent="0">
              <a:buNone/>
              <a:defRPr sz="920"/>
            </a:lvl9pPr>
          </a:lstStyle>
          <a:p>
            <a:r>
              <a:rPr lang="en-US"/>
              <a:t>Click icon to add picture</a:t>
            </a:r>
            <a:endParaRPr lang="en-US" dirty="0"/>
          </a:p>
        </p:txBody>
      </p:sp>
      <p:sp>
        <p:nvSpPr>
          <p:cNvPr id="4" name="Text Placeholder 3"/>
          <p:cNvSpPr>
            <a:spLocks noGrp="1"/>
          </p:cNvSpPr>
          <p:nvPr>
            <p:ph type="body" sz="half" idx="2"/>
          </p:nvPr>
        </p:nvSpPr>
        <p:spPr>
          <a:xfrm>
            <a:off x="608798" y="4173369"/>
            <a:ext cx="7347117" cy="378513"/>
          </a:xfrm>
        </p:spPr>
        <p:txBody>
          <a:bodyPr>
            <a:normAutofit/>
          </a:bodyPr>
          <a:lstStyle>
            <a:lvl1pPr marL="0" indent="0">
              <a:buNone/>
              <a:defRPr sz="920">
                <a:solidFill>
                  <a:schemeClr val="tx1">
                    <a:lumMod val="65000"/>
                    <a:lumOff val="35000"/>
                  </a:schemeClr>
                </a:solidFill>
                <a:latin typeface="Calibri" panose="020F0502020204030204" pitchFamily="34" charset="0"/>
                <a:cs typeface="Calibri" panose="020F0502020204030204" pitchFamily="34" charset="0"/>
              </a:defRPr>
            </a:lvl1pPr>
            <a:lvl2pPr marL="262901" indent="0">
              <a:buNone/>
              <a:defRPr sz="690"/>
            </a:lvl2pPr>
            <a:lvl3pPr marL="525803" indent="0">
              <a:buNone/>
              <a:defRPr sz="575"/>
            </a:lvl3pPr>
            <a:lvl4pPr marL="788704" indent="0">
              <a:buNone/>
              <a:defRPr sz="518"/>
            </a:lvl4pPr>
            <a:lvl5pPr marL="1051606" indent="0">
              <a:buNone/>
              <a:defRPr sz="518"/>
            </a:lvl5pPr>
            <a:lvl6pPr marL="1314507" indent="0">
              <a:buNone/>
              <a:defRPr sz="518"/>
            </a:lvl6pPr>
            <a:lvl7pPr marL="1577409" indent="0">
              <a:buNone/>
              <a:defRPr sz="518"/>
            </a:lvl7pPr>
            <a:lvl8pPr marL="1840310" indent="0">
              <a:buNone/>
              <a:defRPr sz="518"/>
            </a:lvl8pPr>
            <a:lvl9pPr marL="2103211" indent="0">
              <a:buNone/>
              <a:defRPr sz="518"/>
            </a:lvl9pPr>
          </a:lstStyle>
          <a:p>
            <a:pPr lvl="0"/>
            <a:r>
              <a:rPr lang="en-US"/>
              <a:t>Click to edit Master text styles</a:t>
            </a:r>
          </a:p>
        </p:txBody>
      </p:sp>
      <p:cxnSp>
        <p:nvCxnSpPr>
          <p:cNvPr id="8" name="Straight Connector 7">
            <a:extLst>
              <a:ext uri="{FF2B5EF4-FFF2-40B4-BE49-F238E27FC236}">
                <a16:creationId xmlns:a16="http://schemas.microsoft.com/office/drawing/2014/main" id="{F346D643-3D40-A544-BA11-C5702B803186}"/>
              </a:ext>
            </a:extLst>
          </p:cNvPr>
          <p:cNvCxnSpPr>
            <a:cxnSpLocks/>
          </p:cNvCxnSpPr>
          <p:nvPr/>
        </p:nvCxnSpPr>
        <p:spPr>
          <a:xfrm>
            <a:off x="608797" y="3692426"/>
            <a:ext cx="7347118"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296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48" y="684349"/>
            <a:ext cx="5926723" cy="2519363"/>
          </a:xfrm>
          <a:prstGeom prst="rect">
            <a:avLst/>
          </a:prstGeom>
        </p:spPr>
        <p:txBody>
          <a:bodyPr/>
          <a:lstStyle>
            <a:lvl1pPr>
              <a:defRPr sz="2760" spc="0"/>
            </a:lvl1pPr>
          </a:lstStyle>
          <a:p>
            <a:r>
              <a:rPr lang="en-US"/>
              <a:t>Click to edit Master title style</a:t>
            </a:r>
            <a:endParaRPr lang="en-US" dirty="0"/>
          </a:p>
        </p:txBody>
      </p:sp>
      <p:sp>
        <p:nvSpPr>
          <p:cNvPr id="11" name="Text Placeholder 3"/>
          <p:cNvSpPr>
            <a:spLocks noGrp="1"/>
          </p:cNvSpPr>
          <p:nvPr>
            <p:ph type="body" sz="half" idx="14" hasCustomPrompt="1"/>
          </p:nvPr>
        </p:nvSpPr>
        <p:spPr>
          <a:xfrm>
            <a:off x="989786" y="3374800"/>
            <a:ext cx="5588647" cy="382373"/>
          </a:xfrm>
        </p:spPr>
        <p:txBody>
          <a:bodyPr vert="horz" lIns="91440" tIns="45720" rIns="91440" bIns="45720" rtlCol="0" anchor="t">
            <a:normAutofit/>
          </a:bodyPr>
          <a:lstStyle>
            <a:lvl1pPr marL="0" indent="0">
              <a:buNone/>
              <a:defRPr lang="en-US" sz="1035" b="0" i="0" kern="1200" cap="small" dirty="0">
                <a:solidFill>
                  <a:schemeClr val="bg2">
                    <a:lumMod val="40000"/>
                    <a:lumOff val="60000"/>
                  </a:schemeClr>
                </a:solidFill>
                <a:latin typeface="+mj-lt"/>
                <a:ea typeface="+mj-ea"/>
                <a:cs typeface="+mj-cs"/>
              </a:defRPr>
            </a:lvl1pPr>
            <a:lvl2pPr marL="262901" indent="0">
              <a:buNone/>
              <a:defRPr sz="690"/>
            </a:lvl2pPr>
            <a:lvl3pPr marL="525803" indent="0">
              <a:buNone/>
              <a:defRPr sz="575"/>
            </a:lvl3pPr>
            <a:lvl4pPr marL="788704" indent="0">
              <a:buNone/>
              <a:defRPr sz="518"/>
            </a:lvl4pPr>
            <a:lvl5pPr marL="1051606" indent="0">
              <a:buNone/>
              <a:defRPr sz="518"/>
            </a:lvl5pPr>
            <a:lvl6pPr marL="1314507" indent="0">
              <a:buNone/>
              <a:defRPr sz="518"/>
            </a:lvl6pPr>
            <a:lvl7pPr marL="1577409" indent="0">
              <a:buNone/>
              <a:defRPr sz="518"/>
            </a:lvl7pPr>
            <a:lvl8pPr marL="1840310" indent="0">
              <a:buNone/>
              <a:defRPr sz="518"/>
            </a:lvl8pPr>
            <a:lvl9pPr marL="2103211" indent="0">
              <a:buNone/>
              <a:defRPr sz="518"/>
            </a:lvl9pPr>
          </a:lstStyle>
          <a:p>
            <a:pPr marL="0" lvl="0" indent="0">
              <a:buNone/>
            </a:pPr>
            <a:r>
              <a:rPr lang="en-US" dirty="0"/>
              <a:t>- QUOTE AUTHOR</a:t>
            </a:r>
          </a:p>
        </p:txBody>
      </p:sp>
      <p:sp>
        <p:nvSpPr>
          <p:cNvPr id="12" name="TextBox 11"/>
          <p:cNvSpPr txBox="1"/>
          <p:nvPr/>
        </p:nvSpPr>
        <p:spPr>
          <a:xfrm>
            <a:off x="315651" y="318997"/>
            <a:ext cx="615635" cy="117185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7015" dirty="0"/>
              <a:t>“</a:t>
            </a:r>
          </a:p>
        </p:txBody>
      </p:sp>
      <p:sp>
        <p:nvSpPr>
          <p:cNvPr id="15" name="TextBox 14"/>
          <p:cNvSpPr txBox="1"/>
          <p:nvPr/>
        </p:nvSpPr>
        <p:spPr>
          <a:xfrm>
            <a:off x="6891491" y="2630918"/>
            <a:ext cx="615635" cy="117185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7015" dirty="0"/>
              <a:t>”</a:t>
            </a:r>
          </a:p>
        </p:txBody>
      </p:sp>
    </p:spTree>
    <p:extLst>
      <p:ext uri="{BB962C8B-B14F-4D97-AF65-F5344CB8AC3E}">
        <p14:creationId xmlns:p14="http://schemas.microsoft.com/office/powerpoint/2010/main" val="3198134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281" y="946405"/>
            <a:ext cx="5926723" cy="634831"/>
          </a:xfrm>
          <a:prstGeom prst="rect">
            <a:avLst/>
          </a:prstGeom>
        </p:spPr>
        <p:txBody>
          <a:bodyPr/>
          <a:lstStyle>
            <a:lvl1pPr>
              <a:defRPr sz="2760"/>
            </a:lvl1pPr>
          </a:lstStyle>
          <a:p>
            <a:r>
              <a:rPr lang="en-US" dirty="0"/>
              <a:t>TITLE GOES HERE</a:t>
            </a:r>
          </a:p>
        </p:txBody>
      </p:sp>
      <p:sp>
        <p:nvSpPr>
          <p:cNvPr id="9" name="Text Placeholder 7">
            <a:extLst>
              <a:ext uri="{FF2B5EF4-FFF2-40B4-BE49-F238E27FC236}">
                <a16:creationId xmlns:a16="http://schemas.microsoft.com/office/drawing/2014/main" id="{0C302B9C-2E99-DD43-B6BC-73FCC0BAA519}"/>
              </a:ext>
            </a:extLst>
          </p:cNvPr>
          <p:cNvSpPr>
            <a:spLocks noGrp="1"/>
          </p:cNvSpPr>
          <p:nvPr>
            <p:ph type="body" sz="quarter" idx="12"/>
          </p:nvPr>
        </p:nvSpPr>
        <p:spPr>
          <a:xfrm>
            <a:off x="533281" y="1835118"/>
            <a:ext cx="5926723" cy="1810290"/>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4" name="Rounded Rectangle 3">
            <a:extLst>
              <a:ext uri="{FF2B5EF4-FFF2-40B4-BE49-F238E27FC236}">
                <a16:creationId xmlns:a16="http://schemas.microsoft.com/office/drawing/2014/main" id="{7F177E7E-7C5D-534C-BCB5-67E15CA69734}"/>
              </a:ext>
            </a:extLst>
          </p:cNvPr>
          <p:cNvSpPr/>
          <p:nvPr/>
        </p:nvSpPr>
        <p:spPr>
          <a:xfrm>
            <a:off x="533282" y="3808984"/>
            <a:ext cx="3586746" cy="49851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90" dirty="0"/>
              <a:t>CALL OUT or CALL TO ACTION can go here</a:t>
            </a:r>
          </a:p>
        </p:txBody>
      </p:sp>
    </p:spTree>
    <p:extLst>
      <p:ext uri="{BB962C8B-B14F-4D97-AF65-F5344CB8AC3E}">
        <p14:creationId xmlns:p14="http://schemas.microsoft.com/office/powerpoint/2010/main" val="7464522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80576" y="2271077"/>
            <a:ext cx="2262334" cy="441801"/>
          </a:xfrm>
        </p:spPr>
        <p:txBody>
          <a:bodyPr anchor="b">
            <a:noAutofit/>
          </a:bodyPr>
          <a:lstStyle>
            <a:lvl1pPr marL="0" indent="0">
              <a:buNone/>
              <a:defRPr sz="1380" b="0">
                <a:solidFill>
                  <a:schemeClr val="tx1">
                    <a:lumMod val="65000"/>
                    <a:lumOff val="35000"/>
                  </a:schemeClr>
                </a:solidFill>
              </a:defRPr>
            </a:lvl1pPr>
            <a:lvl2pPr marL="262901" indent="0">
              <a:buNone/>
              <a:defRPr sz="1150" b="1"/>
            </a:lvl2pPr>
            <a:lvl3pPr marL="525803" indent="0">
              <a:buNone/>
              <a:defRPr sz="1035" b="1"/>
            </a:lvl3pPr>
            <a:lvl4pPr marL="788704" indent="0">
              <a:buNone/>
              <a:defRPr sz="920" b="1"/>
            </a:lvl4pPr>
            <a:lvl5pPr marL="1051606" indent="0">
              <a:buNone/>
              <a:defRPr sz="920" b="1"/>
            </a:lvl5pPr>
            <a:lvl6pPr marL="1314507" indent="0">
              <a:buNone/>
              <a:defRPr sz="920" b="1"/>
            </a:lvl6pPr>
            <a:lvl7pPr marL="1577409" indent="0">
              <a:buNone/>
              <a:defRPr sz="920" b="1"/>
            </a:lvl7pPr>
            <a:lvl8pPr marL="1840310" indent="0">
              <a:buNone/>
              <a:defRPr sz="920" b="1"/>
            </a:lvl8pPr>
            <a:lvl9pPr marL="2103211" indent="0">
              <a:buNone/>
              <a:defRPr sz="920" b="1"/>
            </a:lvl9pPr>
          </a:lstStyle>
          <a:p>
            <a:pPr lvl="0"/>
            <a:r>
              <a:rPr lang="en-US"/>
              <a:t>Click to edit Master text styles</a:t>
            </a:r>
          </a:p>
        </p:txBody>
      </p:sp>
      <p:sp>
        <p:nvSpPr>
          <p:cNvPr id="16" name="Text Placeholder 3"/>
          <p:cNvSpPr>
            <a:spLocks noGrp="1"/>
          </p:cNvSpPr>
          <p:nvPr>
            <p:ph type="body" sz="half" idx="15"/>
          </p:nvPr>
        </p:nvSpPr>
        <p:spPr>
          <a:xfrm>
            <a:off x="495558" y="2796858"/>
            <a:ext cx="2247352" cy="1825625"/>
          </a:xfrm>
        </p:spPr>
        <p:txBody>
          <a:bodyPr anchor="t">
            <a:normAutofit/>
          </a:bodyPr>
          <a:lstStyle>
            <a:lvl1pPr marL="0" indent="0">
              <a:buNone/>
              <a:defRPr sz="805">
                <a:solidFill>
                  <a:schemeClr val="tx1">
                    <a:lumMod val="65000"/>
                    <a:lumOff val="35000"/>
                  </a:schemeClr>
                </a:solidFill>
                <a:latin typeface="Calibri" panose="020F0502020204030204" pitchFamily="34" charset="0"/>
                <a:cs typeface="Calibri" panose="020F0502020204030204" pitchFamily="34" charset="0"/>
              </a:defRPr>
            </a:lvl1pPr>
            <a:lvl2pPr marL="262901" indent="0">
              <a:buNone/>
              <a:defRPr sz="690"/>
            </a:lvl2pPr>
            <a:lvl3pPr marL="525803" indent="0">
              <a:buNone/>
              <a:defRPr sz="575"/>
            </a:lvl3pPr>
            <a:lvl4pPr marL="788704" indent="0">
              <a:buNone/>
              <a:defRPr sz="518"/>
            </a:lvl4pPr>
            <a:lvl5pPr marL="1051606" indent="0">
              <a:buNone/>
              <a:defRPr sz="518"/>
            </a:lvl5pPr>
            <a:lvl6pPr marL="1314507" indent="0">
              <a:buNone/>
              <a:defRPr sz="518"/>
            </a:lvl6pPr>
            <a:lvl7pPr marL="1577409" indent="0">
              <a:buNone/>
              <a:defRPr sz="518"/>
            </a:lvl7pPr>
            <a:lvl8pPr marL="1840310" indent="0">
              <a:buNone/>
              <a:defRPr sz="518"/>
            </a:lvl8pPr>
            <a:lvl9pPr marL="2103211" indent="0">
              <a:buNone/>
              <a:defRPr sz="518"/>
            </a:lvl9pPr>
          </a:lstStyle>
          <a:p>
            <a:pPr lvl="0"/>
            <a:r>
              <a:rPr lang="en-US"/>
              <a:t>Click to edit Master text styles</a:t>
            </a:r>
          </a:p>
        </p:txBody>
      </p:sp>
      <p:sp>
        <p:nvSpPr>
          <p:cNvPr id="5" name="Text Placeholder 4"/>
          <p:cNvSpPr>
            <a:spLocks noGrp="1"/>
          </p:cNvSpPr>
          <p:nvPr>
            <p:ph type="body" sz="quarter" idx="3"/>
          </p:nvPr>
        </p:nvSpPr>
        <p:spPr>
          <a:xfrm>
            <a:off x="2976176" y="2271077"/>
            <a:ext cx="2254177" cy="441801"/>
          </a:xfrm>
        </p:spPr>
        <p:txBody>
          <a:bodyPr anchor="b">
            <a:noAutofit/>
          </a:bodyPr>
          <a:lstStyle>
            <a:lvl1pPr marL="0" indent="0">
              <a:buNone/>
              <a:defRPr sz="1380" b="0">
                <a:solidFill>
                  <a:schemeClr val="tx1">
                    <a:lumMod val="65000"/>
                    <a:lumOff val="35000"/>
                  </a:schemeClr>
                </a:solidFill>
              </a:defRPr>
            </a:lvl1pPr>
            <a:lvl2pPr marL="262901" indent="0">
              <a:buNone/>
              <a:defRPr sz="1150" b="1"/>
            </a:lvl2pPr>
            <a:lvl3pPr marL="525803" indent="0">
              <a:buNone/>
              <a:defRPr sz="1035" b="1"/>
            </a:lvl3pPr>
            <a:lvl4pPr marL="788704" indent="0">
              <a:buNone/>
              <a:defRPr sz="920" b="1"/>
            </a:lvl4pPr>
            <a:lvl5pPr marL="1051606" indent="0">
              <a:buNone/>
              <a:defRPr sz="920" b="1"/>
            </a:lvl5pPr>
            <a:lvl6pPr marL="1314507" indent="0">
              <a:buNone/>
              <a:defRPr sz="920" b="1"/>
            </a:lvl6pPr>
            <a:lvl7pPr marL="1577409" indent="0">
              <a:buNone/>
              <a:defRPr sz="920" b="1"/>
            </a:lvl7pPr>
            <a:lvl8pPr marL="1840310" indent="0">
              <a:buNone/>
              <a:defRPr sz="920" b="1"/>
            </a:lvl8pPr>
            <a:lvl9pPr marL="2103211" indent="0">
              <a:buNone/>
              <a:defRPr sz="920" b="1"/>
            </a:lvl9pPr>
          </a:lstStyle>
          <a:p>
            <a:pPr lvl="0"/>
            <a:r>
              <a:rPr lang="en-US"/>
              <a:t>Click to edit Master text styles</a:t>
            </a:r>
          </a:p>
        </p:txBody>
      </p:sp>
      <p:sp>
        <p:nvSpPr>
          <p:cNvPr id="19" name="Text Placeholder 3"/>
          <p:cNvSpPr>
            <a:spLocks noGrp="1"/>
          </p:cNvSpPr>
          <p:nvPr>
            <p:ph type="body" sz="half" idx="16"/>
          </p:nvPr>
        </p:nvSpPr>
        <p:spPr>
          <a:xfrm>
            <a:off x="2968072" y="2796858"/>
            <a:ext cx="2262279" cy="1825625"/>
          </a:xfrm>
        </p:spPr>
        <p:txBody>
          <a:bodyPr anchor="t">
            <a:normAutofit/>
          </a:bodyPr>
          <a:lstStyle>
            <a:lvl1pPr marL="0" indent="0">
              <a:buNone/>
              <a:defRPr sz="805">
                <a:solidFill>
                  <a:schemeClr val="tx1">
                    <a:lumMod val="65000"/>
                    <a:lumOff val="35000"/>
                  </a:schemeClr>
                </a:solidFill>
                <a:latin typeface="Calibri" panose="020F0502020204030204" pitchFamily="34" charset="0"/>
                <a:cs typeface="Calibri" panose="020F0502020204030204" pitchFamily="34" charset="0"/>
              </a:defRPr>
            </a:lvl1pPr>
            <a:lvl2pPr marL="262901" indent="0">
              <a:buNone/>
              <a:defRPr sz="690"/>
            </a:lvl2pPr>
            <a:lvl3pPr marL="525803" indent="0">
              <a:buNone/>
              <a:defRPr sz="575"/>
            </a:lvl3pPr>
            <a:lvl4pPr marL="788704" indent="0">
              <a:buNone/>
              <a:defRPr sz="518"/>
            </a:lvl4pPr>
            <a:lvl5pPr marL="1051606" indent="0">
              <a:buNone/>
              <a:defRPr sz="518"/>
            </a:lvl5pPr>
            <a:lvl6pPr marL="1314507" indent="0">
              <a:buNone/>
              <a:defRPr sz="518"/>
            </a:lvl6pPr>
            <a:lvl7pPr marL="1577409" indent="0">
              <a:buNone/>
              <a:defRPr sz="518"/>
            </a:lvl7pPr>
            <a:lvl8pPr marL="1840310" indent="0">
              <a:buNone/>
              <a:defRPr sz="518"/>
            </a:lvl8pPr>
            <a:lvl9pPr marL="2103211" indent="0">
              <a:buNone/>
              <a:defRPr sz="518"/>
            </a:lvl9pPr>
          </a:lstStyle>
          <a:p>
            <a:pPr lvl="0"/>
            <a:r>
              <a:rPr lang="en-US"/>
              <a:t>Click to edit Master text styles</a:t>
            </a:r>
          </a:p>
        </p:txBody>
      </p:sp>
      <p:sp>
        <p:nvSpPr>
          <p:cNvPr id="14" name="Text Placeholder 4"/>
          <p:cNvSpPr>
            <a:spLocks noGrp="1"/>
          </p:cNvSpPr>
          <p:nvPr>
            <p:ph type="body" sz="quarter" idx="13"/>
          </p:nvPr>
        </p:nvSpPr>
        <p:spPr>
          <a:xfrm>
            <a:off x="5464349" y="2271077"/>
            <a:ext cx="2251008" cy="441801"/>
          </a:xfrm>
        </p:spPr>
        <p:txBody>
          <a:bodyPr anchor="b">
            <a:noAutofit/>
          </a:bodyPr>
          <a:lstStyle>
            <a:lvl1pPr marL="0" indent="0">
              <a:buNone/>
              <a:defRPr sz="1380" b="0">
                <a:solidFill>
                  <a:schemeClr val="tx1">
                    <a:lumMod val="65000"/>
                    <a:lumOff val="35000"/>
                  </a:schemeClr>
                </a:solidFill>
              </a:defRPr>
            </a:lvl1pPr>
            <a:lvl2pPr marL="262901" indent="0">
              <a:buNone/>
              <a:defRPr sz="1150" b="1"/>
            </a:lvl2pPr>
            <a:lvl3pPr marL="525803" indent="0">
              <a:buNone/>
              <a:defRPr sz="1035" b="1"/>
            </a:lvl3pPr>
            <a:lvl4pPr marL="788704" indent="0">
              <a:buNone/>
              <a:defRPr sz="920" b="1"/>
            </a:lvl4pPr>
            <a:lvl5pPr marL="1051606" indent="0">
              <a:buNone/>
              <a:defRPr sz="920" b="1"/>
            </a:lvl5pPr>
            <a:lvl6pPr marL="1314507" indent="0">
              <a:buNone/>
              <a:defRPr sz="920" b="1"/>
            </a:lvl6pPr>
            <a:lvl7pPr marL="1577409" indent="0">
              <a:buNone/>
              <a:defRPr sz="920" b="1"/>
            </a:lvl7pPr>
            <a:lvl8pPr marL="1840310" indent="0">
              <a:buNone/>
              <a:defRPr sz="920" b="1"/>
            </a:lvl8pPr>
            <a:lvl9pPr marL="2103211" indent="0">
              <a:buNone/>
              <a:defRPr sz="920" b="1"/>
            </a:lvl9pPr>
          </a:lstStyle>
          <a:p>
            <a:pPr lvl="0"/>
            <a:r>
              <a:rPr lang="en-US"/>
              <a:t>Click to edit Master text styles</a:t>
            </a:r>
          </a:p>
        </p:txBody>
      </p:sp>
      <p:sp>
        <p:nvSpPr>
          <p:cNvPr id="20" name="Text Placeholder 3"/>
          <p:cNvSpPr>
            <a:spLocks noGrp="1"/>
          </p:cNvSpPr>
          <p:nvPr>
            <p:ph type="body" sz="half" idx="17"/>
          </p:nvPr>
        </p:nvSpPr>
        <p:spPr>
          <a:xfrm>
            <a:off x="5464349" y="2796858"/>
            <a:ext cx="2251008" cy="1825625"/>
          </a:xfrm>
        </p:spPr>
        <p:txBody>
          <a:bodyPr anchor="t">
            <a:normAutofit/>
          </a:bodyPr>
          <a:lstStyle>
            <a:lvl1pPr marL="0" indent="0">
              <a:buNone/>
              <a:defRPr sz="805">
                <a:solidFill>
                  <a:schemeClr val="tx1">
                    <a:lumMod val="65000"/>
                    <a:lumOff val="35000"/>
                  </a:schemeClr>
                </a:solidFill>
                <a:latin typeface="Calibri" panose="020F0502020204030204" pitchFamily="34" charset="0"/>
                <a:cs typeface="Calibri" panose="020F0502020204030204" pitchFamily="34" charset="0"/>
              </a:defRPr>
            </a:lvl1pPr>
            <a:lvl2pPr marL="262901" indent="0">
              <a:buNone/>
              <a:defRPr sz="690"/>
            </a:lvl2pPr>
            <a:lvl3pPr marL="525803" indent="0">
              <a:buNone/>
              <a:defRPr sz="575"/>
            </a:lvl3pPr>
            <a:lvl4pPr marL="788704" indent="0">
              <a:buNone/>
              <a:defRPr sz="518"/>
            </a:lvl4pPr>
            <a:lvl5pPr marL="1051606" indent="0">
              <a:buNone/>
              <a:defRPr sz="518"/>
            </a:lvl5pPr>
            <a:lvl6pPr marL="1314507" indent="0">
              <a:buNone/>
              <a:defRPr sz="518"/>
            </a:lvl6pPr>
            <a:lvl7pPr marL="1577409" indent="0">
              <a:buNone/>
              <a:defRPr sz="518"/>
            </a:lvl7pPr>
            <a:lvl8pPr marL="1840310" indent="0">
              <a:buNone/>
              <a:defRPr sz="518"/>
            </a:lvl8pPr>
            <a:lvl9pPr marL="2103211" indent="0">
              <a:buNone/>
              <a:defRPr sz="518"/>
            </a:lvl9pPr>
          </a:lstStyle>
          <a:p>
            <a:pPr lvl="0"/>
            <a:r>
              <a:rPr lang="en-US"/>
              <a:t>Click to edit Master text styles</a:t>
            </a:r>
          </a:p>
        </p:txBody>
      </p:sp>
      <p:cxnSp>
        <p:nvCxnSpPr>
          <p:cNvPr id="17" name="Straight Connector 16"/>
          <p:cNvCxnSpPr>
            <a:cxnSpLocks/>
          </p:cNvCxnSpPr>
          <p:nvPr/>
        </p:nvCxnSpPr>
        <p:spPr>
          <a:xfrm>
            <a:off x="2855248" y="2387918"/>
            <a:ext cx="0" cy="2234565"/>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5339616" y="2387918"/>
            <a:ext cx="0" cy="2234565"/>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851FE1CA-4C16-AD45-BD54-500EEF78CC41}"/>
              </a:ext>
            </a:extLst>
          </p:cNvPr>
          <p:cNvSpPr>
            <a:spLocks noGrp="1"/>
          </p:cNvSpPr>
          <p:nvPr>
            <p:ph type="title" hasCustomPrompt="1"/>
          </p:nvPr>
        </p:nvSpPr>
        <p:spPr>
          <a:xfrm>
            <a:off x="298590" y="259456"/>
            <a:ext cx="7416766" cy="755594"/>
          </a:xfrm>
          <a:prstGeom prst="rect">
            <a:avLst/>
          </a:prstGeom>
        </p:spPr>
        <p:txBody>
          <a:bodyPr/>
          <a:lstStyle>
            <a:lvl1pPr>
              <a:defRPr/>
            </a:lvl1pPr>
          </a:lstStyle>
          <a:p>
            <a:r>
              <a:rPr lang="en-US" dirty="0"/>
              <a:t>SLIDE TITLE GOES HERE</a:t>
            </a:r>
          </a:p>
        </p:txBody>
      </p:sp>
      <p:sp>
        <p:nvSpPr>
          <p:cNvPr id="22" name="Oval 21">
            <a:extLst>
              <a:ext uri="{FF2B5EF4-FFF2-40B4-BE49-F238E27FC236}">
                <a16:creationId xmlns:a16="http://schemas.microsoft.com/office/drawing/2014/main" id="{69525150-06D1-F64E-A049-783F7E29F5F6}"/>
              </a:ext>
            </a:extLst>
          </p:cNvPr>
          <p:cNvSpPr/>
          <p:nvPr/>
        </p:nvSpPr>
        <p:spPr>
          <a:xfrm>
            <a:off x="553701" y="1252380"/>
            <a:ext cx="972552" cy="971233"/>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90"/>
          </a:p>
        </p:txBody>
      </p:sp>
      <p:sp>
        <p:nvSpPr>
          <p:cNvPr id="23" name="Oval 22">
            <a:extLst>
              <a:ext uri="{FF2B5EF4-FFF2-40B4-BE49-F238E27FC236}">
                <a16:creationId xmlns:a16="http://schemas.microsoft.com/office/drawing/2014/main" id="{AAE72322-60BD-2643-8938-E19617DB5104}"/>
              </a:ext>
            </a:extLst>
          </p:cNvPr>
          <p:cNvSpPr/>
          <p:nvPr/>
        </p:nvSpPr>
        <p:spPr>
          <a:xfrm>
            <a:off x="3049300" y="1252380"/>
            <a:ext cx="972552" cy="971233"/>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90"/>
          </a:p>
        </p:txBody>
      </p:sp>
      <p:sp>
        <p:nvSpPr>
          <p:cNvPr id="24" name="Oval 23">
            <a:extLst>
              <a:ext uri="{FF2B5EF4-FFF2-40B4-BE49-F238E27FC236}">
                <a16:creationId xmlns:a16="http://schemas.microsoft.com/office/drawing/2014/main" id="{90C76404-DA09-8443-9D3C-1696077594EF}"/>
              </a:ext>
            </a:extLst>
          </p:cNvPr>
          <p:cNvSpPr/>
          <p:nvPr/>
        </p:nvSpPr>
        <p:spPr>
          <a:xfrm>
            <a:off x="5537475" y="1252380"/>
            <a:ext cx="972552" cy="971233"/>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90"/>
          </a:p>
        </p:txBody>
      </p:sp>
    </p:spTree>
    <p:extLst>
      <p:ext uri="{BB962C8B-B14F-4D97-AF65-F5344CB8AC3E}">
        <p14:creationId xmlns:p14="http://schemas.microsoft.com/office/powerpoint/2010/main" val="2851898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00901" y="2791701"/>
            <a:ext cx="2257102" cy="441801"/>
          </a:xfrm>
        </p:spPr>
        <p:txBody>
          <a:bodyPr anchor="b">
            <a:noAutofit/>
          </a:bodyPr>
          <a:lstStyle>
            <a:lvl1pPr marL="0" indent="0">
              <a:buNone/>
              <a:defRPr sz="1380" b="0">
                <a:solidFill>
                  <a:schemeClr val="tx1">
                    <a:lumMod val="65000"/>
                    <a:lumOff val="35000"/>
                  </a:schemeClr>
                </a:solidFill>
              </a:defRPr>
            </a:lvl1pPr>
            <a:lvl2pPr marL="262901" indent="0">
              <a:buNone/>
              <a:defRPr sz="1150" b="1"/>
            </a:lvl2pPr>
            <a:lvl3pPr marL="525803" indent="0">
              <a:buNone/>
              <a:defRPr sz="1035" b="1"/>
            </a:lvl3pPr>
            <a:lvl4pPr marL="788704" indent="0">
              <a:buNone/>
              <a:defRPr sz="920" b="1"/>
            </a:lvl4pPr>
            <a:lvl5pPr marL="1051606" indent="0">
              <a:buNone/>
              <a:defRPr sz="920" b="1"/>
            </a:lvl5pPr>
            <a:lvl6pPr marL="1314507" indent="0">
              <a:buNone/>
              <a:defRPr sz="920" b="1"/>
            </a:lvl6pPr>
            <a:lvl7pPr marL="1577409" indent="0">
              <a:buNone/>
              <a:defRPr sz="920" b="1"/>
            </a:lvl7pPr>
            <a:lvl8pPr marL="1840310" indent="0">
              <a:buNone/>
              <a:defRPr sz="920" b="1"/>
            </a:lvl8pPr>
            <a:lvl9pPr marL="2103211" indent="0">
              <a:buNone/>
              <a:defRPr sz="920" b="1"/>
            </a:lvl9pPr>
          </a:lstStyle>
          <a:p>
            <a:pPr lvl="0"/>
            <a:r>
              <a:rPr lang="en-US"/>
              <a:t>Click to edit Master text styles</a:t>
            </a:r>
          </a:p>
        </p:txBody>
      </p:sp>
      <p:sp>
        <p:nvSpPr>
          <p:cNvPr id="29" name="Picture Placeholder 2"/>
          <p:cNvSpPr>
            <a:spLocks noGrp="1" noChangeAspect="1"/>
          </p:cNvSpPr>
          <p:nvPr>
            <p:ph type="pic" idx="15"/>
          </p:nvPr>
        </p:nvSpPr>
        <p:spPr>
          <a:xfrm>
            <a:off x="500901" y="1394778"/>
            <a:ext cx="2257102" cy="11684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920"/>
            </a:lvl1pPr>
            <a:lvl2pPr marL="262901" indent="0">
              <a:buNone/>
              <a:defRPr sz="920"/>
            </a:lvl2pPr>
            <a:lvl3pPr marL="525803" indent="0">
              <a:buNone/>
              <a:defRPr sz="920"/>
            </a:lvl3pPr>
            <a:lvl4pPr marL="788704" indent="0">
              <a:buNone/>
              <a:defRPr sz="920"/>
            </a:lvl4pPr>
            <a:lvl5pPr marL="1051606" indent="0">
              <a:buNone/>
              <a:defRPr sz="920"/>
            </a:lvl5pPr>
            <a:lvl6pPr marL="1314507" indent="0">
              <a:buNone/>
              <a:defRPr sz="920"/>
            </a:lvl6pPr>
            <a:lvl7pPr marL="1577409" indent="0">
              <a:buNone/>
              <a:defRPr sz="920"/>
            </a:lvl7pPr>
            <a:lvl8pPr marL="1840310" indent="0">
              <a:buNone/>
              <a:defRPr sz="920"/>
            </a:lvl8pPr>
            <a:lvl9pPr marL="2103211" indent="0">
              <a:buNone/>
              <a:defRPr sz="920"/>
            </a:lvl9pPr>
          </a:lstStyle>
          <a:p>
            <a:r>
              <a:rPr lang="en-US"/>
              <a:t>Click icon to add picture</a:t>
            </a:r>
            <a:endParaRPr lang="en-US" dirty="0"/>
          </a:p>
        </p:txBody>
      </p:sp>
      <p:sp>
        <p:nvSpPr>
          <p:cNvPr id="22" name="Text Placeholder 3"/>
          <p:cNvSpPr>
            <a:spLocks noGrp="1"/>
          </p:cNvSpPr>
          <p:nvPr>
            <p:ph type="body" sz="half" idx="18"/>
          </p:nvPr>
        </p:nvSpPr>
        <p:spPr>
          <a:xfrm>
            <a:off x="500901" y="3233503"/>
            <a:ext cx="2257102" cy="1140697"/>
          </a:xfrm>
        </p:spPr>
        <p:txBody>
          <a:bodyPr anchor="t">
            <a:normAutofit/>
          </a:bodyPr>
          <a:lstStyle>
            <a:lvl1pPr marL="0" indent="0">
              <a:buNone/>
              <a:defRPr sz="805">
                <a:solidFill>
                  <a:schemeClr val="tx1">
                    <a:lumMod val="65000"/>
                    <a:lumOff val="35000"/>
                  </a:schemeClr>
                </a:solidFill>
                <a:latin typeface="Calibri" panose="020F0502020204030204" pitchFamily="34" charset="0"/>
                <a:cs typeface="Calibri" panose="020F0502020204030204" pitchFamily="34" charset="0"/>
              </a:defRPr>
            </a:lvl1pPr>
            <a:lvl2pPr marL="262901" indent="0">
              <a:buNone/>
              <a:defRPr sz="690"/>
            </a:lvl2pPr>
            <a:lvl3pPr marL="525803" indent="0">
              <a:buNone/>
              <a:defRPr sz="575"/>
            </a:lvl3pPr>
            <a:lvl4pPr marL="788704" indent="0">
              <a:buNone/>
              <a:defRPr sz="518"/>
            </a:lvl4pPr>
            <a:lvl5pPr marL="1051606" indent="0">
              <a:buNone/>
              <a:defRPr sz="518"/>
            </a:lvl5pPr>
            <a:lvl6pPr marL="1314507" indent="0">
              <a:buNone/>
              <a:defRPr sz="518"/>
            </a:lvl6pPr>
            <a:lvl7pPr marL="1577409" indent="0">
              <a:buNone/>
              <a:defRPr sz="518"/>
            </a:lvl7pPr>
            <a:lvl8pPr marL="1840310" indent="0">
              <a:buNone/>
              <a:defRPr sz="518"/>
            </a:lvl8pPr>
            <a:lvl9pPr marL="2103211" indent="0">
              <a:buNone/>
              <a:defRPr sz="518"/>
            </a:lvl9pPr>
          </a:lstStyle>
          <a:p>
            <a:pPr lvl="0"/>
            <a:r>
              <a:rPr lang="en-US"/>
              <a:t>Click to edit Master text styles</a:t>
            </a:r>
          </a:p>
        </p:txBody>
      </p:sp>
      <p:sp>
        <p:nvSpPr>
          <p:cNvPr id="5" name="Text Placeholder 4"/>
          <p:cNvSpPr>
            <a:spLocks noGrp="1"/>
          </p:cNvSpPr>
          <p:nvPr>
            <p:ph type="body" sz="quarter" idx="3"/>
          </p:nvPr>
        </p:nvSpPr>
        <p:spPr>
          <a:xfrm>
            <a:off x="2985907" y="2791701"/>
            <a:ext cx="2249788" cy="441801"/>
          </a:xfrm>
        </p:spPr>
        <p:txBody>
          <a:bodyPr anchor="b">
            <a:noAutofit/>
          </a:bodyPr>
          <a:lstStyle>
            <a:lvl1pPr marL="0" indent="0">
              <a:buNone/>
              <a:defRPr sz="1380" b="0">
                <a:solidFill>
                  <a:schemeClr val="tx1">
                    <a:lumMod val="65000"/>
                    <a:lumOff val="35000"/>
                  </a:schemeClr>
                </a:solidFill>
              </a:defRPr>
            </a:lvl1pPr>
            <a:lvl2pPr marL="262901" indent="0">
              <a:buNone/>
              <a:defRPr sz="1150" b="1"/>
            </a:lvl2pPr>
            <a:lvl3pPr marL="525803" indent="0">
              <a:buNone/>
              <a:defRPr sz="1035" b="1"/>
            </a:lvl3pPr>
            <a:lvl4pPr marL="788704" indent="0">
              <a:buNone/>
              <a:defRPr sz="920" b="1"/>
            </a:lvl4pPr>
            <a:lvl5pPr marL="1051606" indent="0">
              <a:buNone/>
              <a:defRPr sz="920" b="1"/>
            </a:lvl5pPr>
            <a:lvl6pPr marL="1314507" indent="0">
              <a:buNone/>
              <a:defRPr sz="920" b="1"/>
            </a:lvl6pPr>
            <a:lvl7pPr marL="1577409" indent="0">
              <a:buNone/>
              <a:defRPr sz="920" b="1"/>
            </a:lvl7pPr>
            <a:lvl8pPr marL="1840310" indent="0">
              <a:buNone/>
              <a:defRPr sz="920" b="1"/>
            </a:lvl8pPr>
            <a:lvl9pPr marL="2103211" indent="0">
              <a:buNone/>
              <a:defRPr sz="920" b="1"/>
            </a:lvl9pPr>
          </a:lstStyle>
          <a:p>
            <a:pPr lvl="0"/>
            <a:r>
              <a:rPr lang="en-US"/>
              <a:t>Click to edit Master text styles</a:t>
            </a:r>
          </a:p>
        </p:txBody>
      </p:sp>
      <p:sp>
        <p:nvSpPr>
          <p:cNvPr id="30" name="Picture Placeholder 2"/>
          <p:cNvSpPr>
            <a:spLocks noGrp="1" noChangeAspect="1"/>
          </p:cNvSpPr>
          <p:nvPr>
            <p:ph type="pic" idx="21"/>
          </p:nvPr>
        </p:nvSpPr>
        <p:spPr>
          <a:xfrm>
            <a:off x="2985906" y="1394778"/>
            <a:ext cx="2249788" cy="11684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920"/>
            </a:lvl1pPr>
            <a:lvl2pPr marL="262901" indent="0">
              <a:buNone/>
              <a:defRPr sz="920"/>
            </a:lvl2pPr>
            <a:lvl3pPr marL="525803" indent="0">
              <a:buNone/>
              <a:defRPr sz="920"/>
            </a:lvl3pPr>
            <a:lvl4pPr marL="788704" indent="0">
              <a:buNone/>
              <a:defRPr sz="920"/>
            </a:lvl4pPr>
            <a:lvl5pPr marL="1051606" indent="0">
              <a:buNone/>
              <a:defRPr sz="920"/>
            </a:lvl5pPr>
            <a:lvl6pPr marL="1314507" indent="0">
              <a:buNone/>
              <a:defRPr sz="920"/>
            </a:lvl6pPr>
            <a:lvl7pPr marL="1577409" indent="0">
              <a:buNone/>
              <a:defRPr sz="920"/>
            </a:lvl7pPr>
            <a:lvl8pPr marL="1840310" indent="0">
              <a:buNone/>
              <a:defRPr sz="920"/>
            </a:lvl8pPr>
            <a:lvl9pPr marL="2103211" indent="0">
              <a:buNone/>
              <a:defRPr sz="920"/>
            </a:lvl9pPr>
          </a:lstStyle>
          <a:p>
            <a:r>
              <a:rPr lang="en-US"/>
              <a:t>Click icon to add picture</a:t>
            </a:r>
            <a:endParaRPr lang="en-US" dirty="0"/>
          </a:p>
        </p:txBody>
      </p:sp>
      <p:sp>
        <p:nvSpPr>
          <p:cNvPr id="23" name="Text Placeholder 3"/>
          <p:cNvSpPr>
            <a:spLocks noGrp="1"/>
          </p:cNvSpPr>
          <p:nvPr>
            <p:ph type="body" sz="half" idx="19"/>
          </p:nvPr>
        </p:nvSpPr>
        <p:spPr>
          <a:xfrm>
            <a:off x="2984867" y="3233503"/>
            <a:ext cx="2252769" cy="1140697"/>
          </a:xfrm>
        </p:spPr>
        <p:txBody>
          <a:bodyPr anchor="t">
            <a:normAutofit/>
          </a:bodyPr>
          <a:lstStyle>
            <a:lvl1pPr marL="0" indent="0">
              <a:buNone/>
              <a:defRPr sz="805">
                <a:solidFill>
                  <a:schemeClr val="tx1">
                    <a:lumMod val="65000"/>
                    <a:lumOff val="35000"/>
                  </a:schemeClr>
                </a:solidFill>
                <a:latin typeface="Calibri" panose="020F0502020204030204" pitchFamily="34" charset="0"/>
                <a:cs typeface="Calibri" panose="020F0502020204030204" pitchFamily="34" charset="0"/>
              </a:defRPr>
            </a:lvl1pPr>
            <a:lvl2pPr marL="262901" indent="0">
              <a:buNone/>
              <a:defRPr sz="690"/>
            </a:lvl2pPr>
            <a:lvl3pPr marL="525803" indent="0">
              <a:buNone/>
              <a:defRPr sz="575"/>
            </a:lvl3pPr>
            <a:lvl4pPr marL="788704" indent="0">
              <a:buNone/>
              <a:defRPr sz="518"/>
            </a:lvl4pPr>
            <a:lvl5pPr marL="1051606" indent="0">
              <a:buNone/>
              <a:defRPr sz="518"/>
            </a:lvl5pPr>
            <a:lvl6pPr marL="1314507" indent="0">
              <a:buNone/>
              <a:defRPr sz="518"/>
            </a:lvl6pPr>
            <a:lvl7pPr marL="1577409" indent="0">
              <a:buNone/>
              <a:defRPr sz="518"/>
            </a:lvl7pPr>
            <a:lvl8pPr marL="1840310" indent="0">
              <a:buNone/>
              <a:defRPr sz="518"/>
            </a:lvl8pPr>
            <a:lvl9pPr marL="2103211" indent="0">
              <a:buNone/>
              <a:defRPr sz="518"/>
            </a:lvl9pPr>
          </a:lstStyle>
          <a:p>
            <a:pPr lvl="0"/>
            <a:r>
              <a:rPr lang="en-US"/>
              <a:t>Click to edit Master text styles</a:t>
            </a:r>
          </a:p>
        </p:txBody>
      </p:sp>
      <p:sp>
        <p:nvSpPr>
          <p:cNvPr id="14" name="Text Placeholder 4"/>
          <p:cNvSpPr>
            <a:spLocks noGrp="1"/>
          </p:cNvSpPr>
          <p:nvPr>
            <p:ph type="body" sz="quarter" idx="13"/>
          </p:nvPr>
        </p:nvSpPr>
        <p:spPr>
          <a:xfrm>
            <a:off x="5469693" y="2791701"/>
            <a:ext cx="2251008" cy="441801"/>
          </a:xfrm>
        </p:spPr>
        <p:txBody>
          <a:bodyPr anchor="b">
            <a:noAutofit/>
          </a:bodyPr>
          <a:lstStyle>
            <a:lvl1pPr marL="0" indent="0">
              <a:buNone/>
              <a:defRPr sz="1380" b="0">
                <a:solidFill>
                  <a:schemeClr val="tx1">
                    <a:lumMod val="65000"/>
                    <a:lumOff val="35000"/>
                  </a:schemeClr>
                </a:solidFill>
              </a:defRPr>
            </a:lvl1pPr>
            <a:lvl2pPr marL="262901" indent="0">
              <a:buNone/>
              <a:defRPr sz="1150" b="1"/>
            </a:lvl2pPr>
            <a:lvl3pPr marL="525803" indent="0">
              <a:buNone/>
              <a:defRPr sz="1035" b="1"/>
            </a:lvl3pPr>
            <a:lvl4pPr marL="788704" indent="0">
              <a:buNone/>
              <a:defRPr sz="920" b="1"/>
            </a:lvl4pPr>
            <a:lvl5pPr marL="1051606" indent="0">
              <a:buNone/>
              <a:defRPr sz="920" b="1"/>
            </a:lvl5pPr>
            <a:lvl6pPr marL="1314507" indent="0">
              <a:buNone/>
              <a:defRPr sz="920" b="1"/>
            </a:lvl6pPr>
            <a:lvl7pPr marL="1577409" indent="0">
              <a:buNone/>
              <a:defRPr sz="920" b="1"/>
            </a:lvl7pPr>
            <a:lvl8pPr marL="1840310" indent="0">
              <a:buNone/>
              <a:defRPr sz="920" b="1"/>
            </a:lvl8pPr>
            <a:lvl9pPr marL="2103211" indent="0">
              <a:buNone/>
              <a:defRPr sz="920" b="1"/>
            </a:lvl9pPr>
          </a:lstStyle>
          <a:p>
            <a:pPr lvl="0"/>
            <a:r>
              <a:rPr lang="en-US"/>
              <a:t>Click to edit Master text styles</a:t>
            </a:r>
          </a:p>
        </p:txBody>
      </p:sp>
      <p:sp>
        <p:nvSpPr>
          <p:cNvPr id="31" name="Picture Placeholder 2"/>
          <p:cNvSpPr>
            <a:spLocks noGrp="1" noChangeAspect="1"/>
          </p:cNvSpPr>
          <p:nvPr>
            <p:ph type="pic" idx="22"/>
          </p:nvPr>
        </p:nvSpPr>
        <p:spPr>
          <a:xfrm>
            <a:off x="5469693" y="1394778"/>
            <a:ext cx="2251008" cy="11684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920"/>
            </a:lvl1pPr>
            <a:lvl2pPr marL="262901" indent="0">
              <a:buNone/>
              <a:defRPr sz="920"/>
            </a:lvl2pPr>
            <a:lvl3pPr marL="525803" indent="0">
              <a:buNone/>
              <a:defRPr sz="920"/>
            </a:lvl3pPr>
            <a:lvl4pPr marL="788704" indent="0">
              <a:buNone/>
              <a:defRPr sz="920"/>
            </a:lvl4pPr>
            <a:lvl5pPr marL="1051606" indent="0">
              <a:buNone/>
              <a:defRPr sz="920"/>
            </a:lvl5pPr>
            <a:lvl6pPr marL="1314507" indent="0">
              <a:buNone/>
              <a:defRPr sz="920"/>
            </a:lvl6pPr>
            <a:lvl7pPr marL="1577409" indent="0">
              <a:buNone/>
              <a:defRPr sz="920"/>
            </a:lvl7pPr>
            <a:lvl8pPr marL="1840310" indent="0">
              <a:buNone/>
              <a:defRPr sz="920"/>
            </a:lvl8pPr>
            <a:lvl9pPr marL="2103211" indent="0">
              <a:buNone/>
              <a:defRPr sz="920"/>
            </a:lvl9pPr>
          </a:lstStyle>
          <a:p>
            <a:r>
              <a:rPr lang="en-US"/>
              <a:t>Click icon to add picture</a:t>
            </a:r>
            <a:endParaRPr lang="en-US" dirty="0"/>
          </a:p>
        </p:txBody>
      </p:sp>
      <p:sp>
        <p:nvSpPr>
          <p:cNvPr id="24" name="Text Placeholder 3"/>
          <p:cNvSpPr>
            <a:spLocks noGrp="1"/>
          </p:cNvSpPr>
          <p:nvPr>
            <p:ph type="body" sz="half" idx="20"/>
          </p:nvPr>
        </p:nvSpPr>
        <p:spPr>
          <a:xfrm>
            <a:off x="5469597" y="3233501"/>
            <a:ext cx="2253989" cy="1140697"/>
          </a:xfrm>
        </p:spPr>
        <p:txBody>
          <a:bodyPr anchor="t">
            <a:normAutofit/>
          </a:bodyPr>
          <a:lstStyle>
            <a:lvl1pPr marL="0" indent="0">
              <a:buNone/>
              <a:defRPr sz="805">
                <a:solidFill>
                  <a:schemeClr val="tx1">
                    <a:lumMod val="65000"/>
                    <a:lumOff val="35000"/>
                  </a:schemeClr>
                </a:solidFill>
                <a:latin typeface="Calibri" panose="020F0502020204030204" pitchFamily="34" charset="0"/>
                <a:cs typeface="Calibri" panose="020F0502020204030204" pitchFamily="34" charset="0"/>
              </a:defRPr>
            </a:lvl1pPr>
            <a:lvl2pPr marL="262901" indent="0">
              <a:buNone/>
              <a:defRPr sz="690"/>
            </a:lvl2pPr>
            <a:lvl3pPr marL="525803" indent="0">
              <a:buNone/>
              <a:defRPr sz="575"/>
            </a:lvl3pPr>
            <a:lvl4pPr marL="788704" indent="0">
              <a:buNone/>
              <a:defRPr sz="518"/>
            </a:lvl4pPr>
            <a:lvl5pPr marL="1051606" indent="0">
              <a:buNone/>
              <a:defRPr sz="518"/>
            </a:lvl5pPr>
            <a:lvl6pPr marL="1314507" indent="0">
              <a:buNone/>
              <a:defRPr sz="518"/>
            </a:lvl6pPr>
            <a:lvl7pPr marL="1577409" indent="0">
              <a:buNone/>
              <a:defRPr sz="518"/>
            </a:lvl7pPr>
            <a:lvl8pPr marL="1840310" indent="0">
              <a:buNone/>
              <a:defRPr sz="518"/>
            </a:lvl8pPr>
            <a:lvl9pPr marL="2103211" indent="0">
              <a:buNone/>
              <a:defRPr sz="518"/>
            </a:lvl9pPr>
          </a:lstStyle>
          <a:p>
            <a:pPr lvl="0"/>
            <a:r>
              <a:rPr lang="en-US"/>
              <a:t>Click to edit Master text styles</a:t>
            </a:r>
          </a:p>
        </p:txBody>
      </p:sp>
      <p:cxnSp>
        <p:nvCxnSpPr>
          <p:cNvPr id="19" name="Straight Connector 18"/>
          <p:cNvCxnSpPr/>
          <p:nvPr/>
        </p:nvCxnSpPr>
        <p:spPr>
          <a:xfrm>
            <a:off x="2860591" y="1336358"/>
            <a:ext cx="0" cy="303784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344960" y="1336358"/>
            <a:ext cx="0" cy="3041276"/>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F638FCE4-00A7-BB4E-98EC-AB681132F6D2}"/>
              </a:ext>
            </a:extLst>
          </p:cNvPr>
          <p:cNvSpPr>
            <a:spLocks noGrp="1"/>
          </p:cNvSpPr>
          <p:nvPr>
            <p:ph type="title" hasCustomPrompt="1"/>
          </p:nvPr>
        </p:nvSpPr>
        <p:spPr>
          <a:xfrm>
            <a:off x="298590" y="259456"/>
            <a:ext cx="7416766" cy="755594"/>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2597924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71322" y="1983370"/>
            <a:ext cx="6775532" cy="1291061"/>
          </a:xfrm>
          <a:prstGeom prst="rect">
            <a:avLst/>
          </a:prstGeom>
        </p:spPr>
        <p:txBody>
          <a:bodyPr anchor="t" anchorCtr="0"/>
          <a:lstStyle>
            <a:lvl1pPr algn="ctr">
              <a:defRPr sz="5520">
                <a:solidFill>
                  <a:schemeClr val="bg1"/>
                </a:solidFill>
              </a:defRPr>
            </a:lvl1pPr>
          </a:lstStyle>
          <a:p>
            <a:r>
              <a:rPr lang="en-US" dirty="0"/>
              <a:t>THANK YOU!</a:t>
            </a:r>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4179302" y="3502639"/>
            <a:ext cx="959572"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502509-4FE6-E24C-AA96-C740FC421C24}"/>
              </a:ext>
            </a:extLst>
          </p:cNvPr>
          <p:cNvSpPr/>
          <p:nvPr/>
        </p:nvSpPr>
        <p:spPr>
          <a:xfrm>
            <a:off x="4404942" y="0"/>
            <a:ext cx="526494" cy="8763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2990" dirty="0"/>
          </a:p>
        </p:txBody>
      </p:sp>
      <p:pic>
        <p:nvPicPr>
          <p:cNvPr id="15" name="Picture 14">
            <a:extLst>
              <a:ext uri="{FF2B5EF4-FFF2-40B4-BE49-F238E27FC236}">
                <a16:creationId xmlns:a16="http://schemas.microsoft.com/office/drawing/2014/main" id="{87B1010D-DEFC-A24B-9C13-2017C9E2029E}"/>
              </a:ext>
            </a:extLst>
          </p:cNvPr>
          <p:cNvPicPr>
            <a:picLocks noChangeAspect="1"/>
          </p:cNvPicPr>
          <p:nvPr/>
        </p:nvPicPr>
        <p:blipFill>
          <a:blip r:embed="rId2"/>
          <a:stretch>
            <a:fillRect/>
          </a:stretch>
        </p:blipFill>
        <p:spPr>
          <a:xfrm>
            <a:off x="4508381" y="368115"/>
            <a:ext cx="319618" cy="403333"/>
          </a:xfrm>
          <a:prstGeom prst="rect">
            <a:avLst/>
          </a:prstGeom>
        </p:spPr>
      </p:pic>
    </p:spTree>
    <p:extLst>
      <p:ext uri="{BB962C8B-B14F-4D97-AF65-F5344CB8AC3E}">
        <p14:creationId xmlns:p14="http://schemas.microsoft.com/office/powerpoint/2010/main" val="4009564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916492" y="881168"/>
            <a:ext cx="7531795" cy="1781810"/>
          </a:xfrm>
          <a:prstGeom prst="rect">
            <a:avLst/>
          </a:prstGeom>
        </p:spPr>
        <p:txBody>
          <a:bodyPr anchor="b"/>
          <a:lstStyle/>
          <a:p>
            <a:r>
              <a:rPr lang="en-US"/>
              <a:t>Click to edit Master title style</a:t>
            </a:r>
            <a:endParaRPr/>
          </a:p>
        </p:txBody>
      </p:sp>
      <p:sp>
        <p:nvSpPr>
          <p:cNvPr id="12" name="Body Level One…"/>
          <p:cNvSpPr txBox="1">
            <a:spLocks noGrp="1"/>
          </p:cNvSpPr>
          <p:nvPr>
            <p:ph type="body" sz="quarter" idx="1"/>
          </p:nvPr>
        </p:nvSpPr>
        <p:spPr>
          <a:xfrm>
            <a:off x="916492" y="2711662"/>
            <a:ext cx="7531795" cy="608542"/>
          </a:xfrm>
          <a:prstGeom prst="rect">
            <a:avLst/>
          </a:prstGeom>
        </p:spPr>
        <p:txBody>
          <a:bodyPr anchor="t"/>
          <a:lstStyle>
            <a:lvl1pPr marL="0" indent="0" algn="ctr">
              <a:spcBef>
                <a:spcPts val="0"/>
              </a:spcBef>
              <a:buSzTx/>
              <a:buNone/>
              <a:defRPr sz="1265"/>
            </a:lvl1pPr>
            <a:lvl2pPr marL="0" indent="0" algn="ctr">
              <a:spcBef>
                <a:spcPts val="0"/>
              </a:spcBef>
              <a:buSzTx/>
              <a:buNone/>
              <a:defRPr sz="1265"/>
            </a:lvl2pPr>
            <a:lvl3pPr marL="0" indent="0" algn="ctr">
              <a:spcBef>
                <a:spcPts val="0"/>
              </a:spcBef>
              <a:buSzTx/>
              <a:buNone/>
              <a:defRPr sz="1265"/>
            </a:lvl3pPr>
            <a:lvl4pPr marL="0" indent="0" algn="ctr">
              <a:spcBef>
                <a:spcPts val="0"/>
              </a:spcBef>
              <a:buSzTx/>
              <a:buNone/>
              <a:defRPr sz="1265"/>
            </a:lvl4pPr>
            <a:lvl5pPr marL="0" indent="0" algn="ctr">
              <a:spcBef>
                <a:spcPts val="0"/>
              </a:spcBef>
              <a:buSzTx/>
              <a:buNone/>
              <a:defRPr sz="12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Slide Number"/>
          <p:cNvSpPr txBox="1">
            <a:spLocks noGrp="1"/>
          </p:cNvSpPr>
          <p:nvPr>
            <p:ph type="sldNum" sz="quarter" idx="2"/>
          </p:nvPr>
        </p:nvSpPr>
        <p:spPr>
          <a:xfrm>
            <a:off x="4589075" y="4985174"/>
            <a:ext cx="173977" cy="180128"/>
          </a:xfrm>
          <a:prstGeom prst="rect">
            <a:avLst/>
          </a:prstGeom>
        </p:spPr>
        <p:txBody>
          <a:bodyPr anchor="t"/>
          <a:lstStyle/>
          <a:p>
            <a:fld id="{B6F15528-21DE-4FAA-801E-634DDDAF4B2B}" type="slidenum">
              <a:rPr lang="en-US" smtClean="0"/>
              <a:t>‹#›</a:t>
            </a:fld>
            <a:endParaRPr lang="en-US"/>
          </a:p>
        </p:txBody>
      </p:sp>
    </p:spTree>
    <p:extLst>
      <p:ext uri="{BB962C8B-B14F-4D97-AF65-F5344CB8AC3E}">
        <p14:creationId xmlns:p14="http://schemas.microsoft.com/office/powerpoint/2010/main" val="277550275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916492" y="3432175"/>
            <a:ext cx="7531795" cy="260521"/>
          </a:xfrm>
          <a:prstGeom prst="rect">
            <a:avLst/>
          </a:prstGeom>
        </p:spPr>
        <p:txBody>
          <a:bodyPr anchor="t">
            <a:spAutoFit/>
          </a:bodyPr>
          <a:lstStyle>
            <a:lvl1pPr marL="0" indent="0" algn="ctr">
              <a:spcBef>
                <a:spcPts val="0"/>
              </a:spcBef>
              <a:buSzTx/>
              <a:buNone/>
              <a:defRPr sz="1093" b="1">
                <a:latin typeface="Helvetica"/>
                <a:ea typeface="Helvetica"/>
                <a:cs typeface="Helvetica"/>
                <a:sym typeface="Helvetica"/>
              </a:defRPr>
            </a:lvl1pPr>
          </a:lstStyle>
          <a:p>
            <a:pPr lvl="0"/>
            <a:r>
              <a:rPr lang="en-US"/>
              <a:t>Click to edit Master text styles</a:t>
            </a:r>
          </a:p>
        </p:txBody>
      </p:sp>
      <p:sp>
        <p:nvSpPr>
          <p:cNvPr id="94" name="“Type a quote here.”"/>
          <p:cNvSpPr txBox="1">
            <a:spLocks noGrp="1"/>
          </p:cNvSpPr>
          <p:nvPr>
            <p:ph type="body" sz="quarter" idx="14"/>
          </p:nvPr>
        </p:nvSpPr>
        <p:spPr>
          <a:xfrm>
            <a:off x="916492" y="2302722"/>
            <a:ext cx="7531795" cy="340093"/>
          </a:xfrm>
          <a:prstGeom prst="rect">
            <a:avLst/>
          </a:prstGeom>
        </p:spPr>
        <p:txBody>
          <a:bodyPr>
            <a:spAutoFit/>
          </a:bodyPr>
          <a:lstStyle>
            <a:lvl1pPr marL="0" indent="0" algn="ctr">
              <a:spcBef>
                <a:spcPts val="978"/>
              </a:spcBef>
              <a:buSzTx/>
              <a:buNone/>
              <a:defRPr sz="1610"/>
            </a:lvl1pPr>
          </a:lstStyle>
          <a:p>
            <a:pPr lvl="0"/>
            <a:r>
              <a:rPr lang="en-US"/>
              <a:t>Click to edit Master text styles</a:t>
            </a:r>
          </a:p>
        </p:txBody>
      </p:sp>
      <p:sp>
        <p:nvSpPr>
          <p:cNvPr id="95" name="Slide Number"/>
          <p:cNvSpPr txBox="1">
            <a:spLocks noGrp="1"/>
          </p:cNvSpPr>
          <p:nvPr>
            <p:ph type="sldNum" sz="quarter" idx="2"/>
          </p:nvPr>
        </p:nvSpPr>
        <p:spPr>
          <a:xfrm>
            <a:off x="4589075" y="4985174"/>
            <a:ext cx="173977" cy="180128"/>
          </a:xfrm>
          <a:prstGeom prst="rect">
            <a:avLst/>
          </a:prstGeom>
        </p:spPr>
        <p:txBody>
          <a:bodyPr anchor="t"/>
          <a:lstStyle/>
          <a:p>
            <a:fld id="{B6F15528-21DE-4FAA-801E-634DDDAF4B2B}" type="slidenum">
              <a:rPr lang="en-US" smtClean="0"/>
              <a:t>‹#›</a:t>
            </a:fld>
            <a:endParaRPr lang="en-US"/>
          </a:p>
        </p:txBody>
      </p:sp>
    </p:spTree>
    <p:extLst>
      <p:ext uri="{BB962C8B-B14F-4D97-AF65-F5344CB8AC3E}">
        <p14:creationId xmlns:p14="http://schemas.microsoft.com/office/powerpoint/2010/main" val="179264456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rPr lang="en-US"/>
              <a:t>Click to edit Master title style</a:t>
            </a:r>
            <a:endParaRPr/>
          </a:p>
        </p:txBody>
      </p:sp>
      <p:sp>
        <p:nvSpPr>
          <p:cNvPr id="57" name="Body Level One…"/>
          <p:cNvSpPr txBox="1">
            <a:spLocks noGrp="1"/>
          </p:cNvSpPr>
          <p:nvPr>
            <p:ph type="body" idx="1"/>
          </p:nvPr>
        </p:nvSpPr>
        <p:spPr>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 name="Slide Number"/>
          <p:cNvSpPr txBox="1">
            <a:spLocks noGrp="1"/>
          </p:cNvSpPr>
          <p:nvPr>
            <p:ph type="sldNum" sz="quarter" idx="2"/>
          </p:nvPr>
        </p:nvSpPr>
        <p:spPr>
          <a:xfrm>
            <a:off x="4589075" y="4985174"/>
            <a:ext cx="173977" cy="180128"/>
          </a:xfrm>
          <a:prstGeom prst="rect">
            <a:avLst/>
          </a:prstGeom>
        </p:spPr>
        <p:txBody>
          <a:bodyPr anchor="t"/>
          <a:lstStyle/>
          <a:p>
            <a:fld id="{B6F15528-21DE-4FAA-801E-634DDDAF4B2B}" type="slidenum">
              <a:rPr lang="en-US" smtClean="0"/>
              <a:t>‹#›</a:t>
            </a:fld>
            <a:endParaRPr lang="en-US"/>
          </a:p>
        </p:txBody>
      </p:sp>
    </p:spTree>
    <p:extLst>
      <p:ext uri="{BB962C8B-B14F-4D97-AF65-F5344CB8AC3E}">
        <p14:creationId xmlns:p14="http://schemas.microsoft.com/office/powerpoint/2010/main" val="306490848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916492" y="1737995"/>
            <a:ext cx="7531795" cy="1781810"/>
          </a:xfrm>
          <a:prstGeom prst="rect">
            <a:avLst/>
          </a:prstGeom>
        </p:spPr>
        <p:txBody>
          <a:bodyPr/>
          <a:lstStyle/>
          <a:p>
            <a:r>
              <a:rPr lang="en-US"/>
              <a:t>Click to edit Master title style</a:t>
            </a:r>
            <a:endParaRPr/>
          </a:p>
        </p:txBody>
      </p:sp>
      <p:sp>
        <p:nvSpPr>
          <p:cNvPr id="31" name="Slide Number"/>
          <p:cNvSpPr txBox="1">
            <a:spLocks noGrp="1"/>
          </p:cNvSpPr>
          <p:nvPr>
            <p:ph type="sldNum" sz="quarter" idx="2"/>
          </p:nvPr>
        </p:nvSpPr>
        <p:spPr>
          <a:xfrm>
            <a:off x="4589075" y="4985174"/>
            <a:ext cx="173977" cy="180128"/>
          </a:xfrm>
          <a:prstGeom prst="rect">
            <a:avLst/>
          </a:prstGeom>
        </p:spPr>
        <p:txBody>
          <a:bodyPr anchor="t"/>
          <a:lstStyle/>
          <a:p>
            <a:fld id="{B6F15528-21DE-4FAA-801E-634DDDAF4B2B}" type="slidenum">
              <a:rPr lang="en-US" smtClean="0"/>
              <a:t>‹#›</a:t>
            </a:fld>
            <a:endParaRPr lang="en-US"/>
          </a:p>
        </p:txBody>
      </p:sp>
    </p:spTree>
    <p:extLst>
      <p:ext uri="{BB962C8B-B14F-4D97-AF65-F5344CB8AC3E}">
        <p14:creationId xmlns:p14="http://schemas.microsoft.com/office/powerpoint/2010/main" val="240261841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71322" y="1562619"/>
            <a:ext cx="6775532" cy="2008320"/>
          </a:xfrm>
          <a:prstGeom prst="rect">
            <a:avLst/>
          </a:prstGeom>
        </p:spPr>
        <p:txBody>
          <a:bodyPr anchor="t" anchorCtr="0"/>
          <a:lstStyle>
            <a:lvl1pPr algn="ctr">
              <a:defRPr sz="4140">
                <a:solidFill>
                  <a:schemeClr val="bg1"/>
                </a:solidFill>
              </a:defRPr>
            </a:lvl1pPr>
          </a:lstStyle>
          <a:p>
            <a:r>
              <a:rPr lang="en-US" dirty="0"/>
              <a:t>SECTION</a:t>
            </a:r>
            <a:br>
              <a:rPr lang="en-US" dirty="0"/>
            </a:br>
            <a:r>
              <a:rPr lang="en-US" dirty="0"/>
              <a:t>TITLE</a:t>
            </a:r>
          </a:p>
        </p:txBody>
      </p:sp>
      <p:sp>
        <p:nvSpPr>
          <p:cNvPr id="3" name="Subtitle 2"/>
          <p:cNvSpPr>
            <a:spLocks noGrp="1"/>
          </p:cNvSpPr>
          <p:nvPr>
            <p:ph type="subTitle" idx="1"/>
          </p:nvPr>
        </p:nvSpPr>
        <p:spPr>
          <a:xfrm>
            <a:off x="1271322" y="3880690"/>
            <a:ext cx="6775532" cy="495566"/>
          </a:xfrm>
        </p:spPr>
        <p:txBody>
          <a:bodyPr anchor="t"/>
          <a:lstStyle>
            <a:lvl1pPr marL="0" indent="0" algn="ctr">
              <a:buNone/>
              <a:defRPr cap="none" baseline="0">
                <a:solidFill>
                  <a:schemeClr val="bg1"/>
                </a:solidFill>
              </a:defRPr>
            </a:lvl1pPr>
            <a:lvl2pPr marL="262901" indent="0" algn="ctr">
              <a:buNone/>
              <a:defRPr>
                <a:solidFill>
                  <a:schemeClr val="tx1">
                    <a:tint val="75000"/>
                  </a:schemeClr>
                </a:solidFill>
              </a:defRPr>
            </a:lvl2pPr>
            <a:lvl3pPr marL="525803" indent="0" algn="ctr">
              <a:buNone/>
              <a:defRPr>
                <a:solidFill>
                  <a:schemeClr val="tx1">
                    <a:tint val="75000"/>
                  </a:schemeClr>
                </a:solidFill>
              </a:defRPr>
            </a:lvl3pPr>
            <a:lvl4pPr marL="788704" indent="0" algn="ctr">
              <a:buNone/>
              <a:defRPr>
                <a:solidFill>
                  <a:schemeClr val="tx1">
                    <a:tint val="75000"/>
                  </a:schemeClr>
                </a:solidFill>
              </a:defRPr>
            </a:lvl4pPr>
            <a:lvl5pPr marL="1051606" indent="0" algn="ctr">
              <a:buNone/>
              <a:defRPr>
                <a:solidFill>
                  <a:schemeClr val="tx1">
                    <a:tint val="75000"/>
                  </a:schemeClr>
                </a:solidFill>
              </a:defRPr>
            </a:lvl5pPr>
            <a:lvl6pPr marL="1314507" indent="0" algn="ctr">
              <a:buNone/>
              <a:defRPr>
                <a:solidFill>
                  <a:schemeClr val="tx1">
                    <a:tint val="75000"/>
                  </a:schemeClr>
                </a:solidFill>
              </a:defRPr>
            </a:lvl6pPr>
            <a:lvl7pPr marL="1577409" indent="0" algn="ctr">
              <a:buNone/>
              <a:defRPr>
                <a:solidFill>
                  <a:schemeClr val="tx1">
                    <a:tint val="75000"/>
                  </a:schemeClr>
                </a:solidFill>
              </a:defRPr>
            </a:lvl7pPr>
            <a:lvl8pPr marL="1840310" indent="0" algn="ctr">
              <a:buNone/>
              <a:defRPr>
                <a:solidFill>
                  <a:schemeClr val="tx1">
                    <a:tint val="75000"/>
                  </a:schemeClr>
                </a:solidFill>
              </a:defRPr>
            </a:lvl8pPr>
            <a:lvl9pPr marL="2103211" indent="0" algn="ctr">
              <a:buNone/>
              <a:defRPr>
                <a:solidFill>
                  <a:schemeClr val="tx1">
                    <a:tint val="75000"/>
                  </a:schemeClr>
                </a:solidFill>
              </a:defRPr>
            </a:lvl9pPr>
          </a:lstStyle>
          <a:p>
            <a:r>
              <a:rPr lang="en-US"/>
              <a:t>Click to edit Master subtitle style</a:t>
            </a:r>
            <a:endParaRPr lang="en-US" dirty="0"/>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4179302" y="3598339"/>
            <a:ext cx="959572"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FBE9B87-5D1F-E94B-B539-EC11664BD536}"/>
              </a:ext>
            </a:extLst>
          </p:cNvPr>
          <p:cNvSpPr/>
          <p:nvPr/>
        </p:nvSpPr>
        <p:spPr>
          <a:xfrm>
            <a:off x="4404942" y="0"/>
            <a:ext cx="526494" cy="8763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2990" dirty="0"/>
          </a:p>
        </p:txBody>
      </p:sp>
      <p:pic>
        <p:nvPicPr>
          <p:cNvPr id="10" name="Picture 9">
            <a:extLst>
              <a:ext uri="{FF2B5EF4-FFF2-40B4-BE49-F238E27FC236}">
                <a16:creationId xmlns:a16="http://schemas.microsoft.com/office/drawing/2014/main" id="{F5CA907F-9252-0B49-807C-E526EE69491B}"/>
              </a:ext>
            </a:extLst>
          </p:cNvPr>
          <p:cNvPicPr>
            <a:picLocks noChangeAspect="1"/>
          </p:cNvPicPr>
          <p:nvPr/>
        </p:nvPicPr>
        <p:blipFill>
          <a:blip r:embed="rId2"/>
          <a:stretch>
            <a:fillRect/>
          </a:stretch>
        </p:blipFill>
        <p:spPr>
          <a:xfrm>
            <a:off x="4508381" y="368115"/>
            <a:ext cx="319618" cy="403333"/>
          </a:xfrm>
          <a:prstGeom prst="rect">
            <a:avLst/>
          </a:prstGeom>
        </p:spPr>
      </p:pic>
    </p:spTree>
    <p:extLst>
      <p:ext uri="{BB962C8B-B14F-4D97-AF65-F5344CB8AC3E}">
        <p14:creationId xmlns:p14="http://schemas.microsoft.com/office/powerpoint/2010/main" val="8359482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r>
              <a:rPr lang="en-US"/>
              <a:t>Click to edit Master title style</a:t>
            </a:r>
            <a:endParaRPr/>
          </a:p>
        </p:txBody>
      </p:sp>
      <p:sp>
        <p:nvSpPr>
          <p:cNvPr id="3" name="Holder 3"/>
          <p:cNvSpPr>
            <a:spLocks noGrp="1"/>
          </p:cNvSpPr>
          <p:nvPr>
            <p:ph sz="half" idx="2"/>
          </p:nvPr>
        </p:nvSpPr>
        <p:spPr>
          <a:xfrm>
            <a:off x="467995" y="1209294"/>
            <a:ext cx="4071557" cy="3470148"/>
          </a:xfrm>
          <a:prstGeom prst="rect">
            <a:avLst/>
          </a:prstGeom>
        </p:spPr>
        <p:txBody>
          <a:bodyPr wrap="square" lIns="0" tIns="0" rIns="0" bIns="0">
            <a:noAutofit/>
          </a:bodyPr>
          <a:lstStyle/>
          <a:p>
            <a:pPr lvl="0"/>
            <a:r>
              <a:rPr lang="en-US"/>
              <a:t>Click to edit Master text styles</a:t>
            </a:r>
          </a:p>
        </p:txBody>
      </p:sp>
      <p:sp>
        <p:nvSpPr>
          <p:cNvPr id="4" name="Holder 4"/>
          <p:cNvSpPr>
            <a:spLocks noGrp="1"/>
          </p:cNvSpPr>
          <p:nvPr>
            <p:ph sz="half" idx="3"/>
          </p:nvPr>
        </p:nvSpPr>
        <p:spPr>
          <a:xfrm>
            <a:off x="4820347" y="1209294"/>
            <a:ext cx="4071557" cy="3470148"/>
          </a:xfrm>
          <a:prstGeom prst="rect">
            <a:avLst/>
          </a:prstGeom>
        </p:spPr>
        <p:txBody>
          <a:bodyPr wrap="square" lIns="0" tIns="0" rIns="0" bIns="0">
            <a:noAutofit/>
          </a:bodyPr>
          <a:lstStyle/>
          <a:p>
            <a:pPr lvl="0"/>
            <a:r>
              <a:rPr lang="en-US"/>
              <a:t>Click to edit Master text styles</a:t>
            </a:r>
          </a:p>
        </p:txBody>
      </p:sp>
      <p:sp>
        <p:nvSpPr>
          <p:cNvPr id="5" name="Holder 5"/>
          <p:cNvSpPr>
            <a:spLocks noGrp="1"/>
          </p:cNvSpPr>
          <p:nvPr>
            <p:ph type="ftr" sz="quarter" idx="5"/>
          </p:nvPr>
        </p:nvSpPr>
        <p:spPr/>
        <p:txBody>
          <a:bodyPr lIns="0" tIns="0" rIns="0" bIns="0"/>
          <a:lstStyle/>
          <a:p>
            <a:endParaRPr lang="en-US"/>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5/6/19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5646673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01993" y="1629919"/>
            <a:ext cx="7955915" cy="1104137"/>
          </a:xfrm>
          <a:prstGeom prst="rect">
            <a:avLst/>
          </a:prstGeom>
        </p:spPr>
        <p:txBody>
          <a:bodyPr wrap="square" lIns="0" tIns="0" rIns="0" bIns="0">
            <a:noAutofit/>
          </a:bodyPr>
          <a:lstStyle/>
          <a:p>
            <a:r>
              <a:rPr lang="en-US"/>
              <a:t>Click to edit Master title style</a:t>
            </a:r>
            <a:endParaRPr/>
          </a:p>
        </p:txBody>
      </p:sp>
      <p:sp>
        <p:nvSpPr>
          <p:cNvPr id="3" name="Holder 3"/>
          <p:cNvSpPr>
            <a:spLocks noGrp="1"/>
          </p:cNvSpPr>
          <p:nvPr>
            <p:ph type="subTitle" idx="4"/>
          </p:nvPr>
        </p:nvSpPr>
        <p:spPr>
          <a:xfrm>
            <a:off x="1403986" y="2944368"/>
            <a:ext cx="6551929" cy="1314450"/>
          </a:xfrm>
          <a:prstGeom prst="rect">
            <a:avLst/>
          </a:prstGeom>
        </p:spPr>
        <p:txBody>
          <a:bodyPr wrap="square" lIns="0" tIns="0" rIns="0" bIns="0">
            <a:noAutofit/>
          </a:bodyPr>
          <a:lstStyle/>
          <a:p>
            <a:r>
              <a:rPr lang="en-US"/>
              <a:t>Click to edit Master subtitle style</a:t>
            </a:r>
            <a:endParaRPr/>
          </a:p>
        </p:txBody>
      </p:sp>
      <p:sp>
        <p:nvSpPr>
          <p:cNvPr id="4" name="Holder 4"/>
          <p:cNvSpPr>
            <a:spLocks noGrp="1"/>
          </p:cNvSpPr>
          <p:nvPr>
            <p:ph type="ftr" sz="quarter" idx="5"/>
          </p:nvPr>
        </p:nvSpPr>
        <p:spPr/>
        <p:txBody>
          <a:bodyPr lIns="0" tIns="0" rIns="0" bIns="0"/>
          <a:lstStyle/>
          <a:p>
            <a:endParaRPr lang="en-US"/>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5/6/19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072316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8590" y="259456"/>
            <a:ext cx="7416766" cy="755594"/>
          </a:xfrm>
          <a:prstGeom prst="rect">
            <a:avLst/>
          </a:prstGeom>
        </p:spPr>
        <p:txBody>
          <a:bodyPr/>
          <a:lstStyle>
            <a:lvl1pPr>
              <a:defRPr spc="173"/>
            </a:lvl1pPr>
          </a:lstStyle>
          <a:p>
            <a:r>
              <a:rPr lang="en-US" dirty="0"/>
              <a:t>SLIDE TITLE GOES HERE</a:t>
            </a:r>
          </a:p>
        </p:txBody>
      </p:sp>
      <p:sp>
        <p:nvSpPr>
          <p:cNvPr id="3" name="Content Placeholder 2"/>
          <p:cNvSpPr>
            <a:spLocks noGrp="1"/>
          </p:cNvSpPr>
          <p:nvPr>
            <p:ph idx="1"/>
          </p:nvPr>
        </p:nvSpPr>
        <p:spPr>
          <a:xfrm>
            <a:off x="298590" y="1219520"/>
            <a:ext cx="7416766" cy="3216535"/>
          </a:xfrm>
        </p:spPr>
        <p:txBody>
          <a:bodyPr/>
          <a:lstStyle>
            <a:lvl1pPr>
              <a:defRPr b="0" i="0">
                <a:solidFill>
                  <a:schemeClr val="tx1">
                    <a:lumMod val="65000"/>
                    <a:lumOff val="35000"/>
                  </a:schemeClr>
                </a:solidFill>
                <a:latin typeface="Calibri" panose="020F0502020204030204" pitchFamily="34" charset="0"/>
                <a:cs typeface="Calibri" panose="020F0502020204030204" pitchFamily="34" charset="0"/>
              </a:defRPr>
            </a:lvl1pPr>
            <a:lvl2pPr>
              <a:defRPr b="0" i="0">
                <a:solidFill>
                  <a:schemeClr val="tx1">
                    <a:lumMod val="65000"/>
                    <a:lumOff val="35000"/>
                  </a:schemeClr>
                </a:solidFill>
                <a:latin typeface="Calibri" panose="020F0502020204030204" pitchFamily="34" charset="0"/>
                <a:cs typeface="Calibri" panose="020F0502020204030204" pitchFamily="34" charset="0"/>
              </a:defRPr>
            </a:lvl2pPr>
            <a:lvl3pPr>
              <a:defRPr b="0" i="0">
                <a:solidFill>
                  <a:schemeClr val="tx1">
                    <a:lumMod val="65000"/>
                    <a:lumOff val="35000"/>
                  </a:schemeClr>
                </a:solidFill>
                <a:latin typeface="Calibri" panose="020F0502020204030204" pitchFamily="34" charset="0"/>
                <a:cs typeface="Calibri" panose="020F0502020204030204" pitchFamily="34" charset="0"/>
              </a:defRPr>
            </a:lvl3pPr>
            <a:lvl4pPr>
              <a:defRPr b="0" i="0">
                <a:solidFill>
                  <a:schemeClr val="tx1">
                    <a:lumMod val="65000"/>
                    <a:lumOff val="35000"/>
                  </a:schemeClr>
                </a:solidFill>
                <a:latin typeface="Calibri" panose="020F0502020204030204" pitchFamily="34" charset="0"/>
                <a:cs typeface="Calibri" panose="020F0502020204030204" pitchFamily="34" charset="0"/>
              </a:defRPr>
            </a:lvl4pPr>
            <a:lvl5pPr>
              <a:defRPr b="0" i="0">
                <a:solidFill>
                  <a:schemeClr val="tx1">
                    <a:lumMod val="65000"/>
                    <a:lumOff val="35000"/>
                  </a:schemeClr>
                </a:solidFill>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1832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8590" y="1229256"/>
            <a:ext cx="3375106" cy="3216752"/>
          </a:xfrm>
        </p:spPr>
        <p:txBody>
          <a:bodyPr>
            <a:normAutofit/>
          </a:bodyPr>
          <a:lstStyle>
            <a:lvl1pPr>
              <a:defRPr sz="1035">
                <a:solidFill>
                  <a:schemeClr val="tx1">
                    <a:lumMod val="65000"/>
                    <a:lumOff val="35000"/>
                  </a:schemeClr>
                </a:solidFill>
                <a:latin typeface="Calibri" panose="020F0502020204030204" pitchFamily="34" charset="0"/>
                <a:cs typeface="Calibri" panose="020F0502020204030204" pitchFamily="34" charset="0"/>
              </a:defRPr>
            </a:lvl1pPr>
            <a:lvl2pPr>
              <a:defRPr sz="920">
                <a:solidFill>
                  <a:schemeClr val="tx1">
                    <a:lumMod val="65000"/>
                    <a:lumOff val="35000"/>
                  </a:schemeClr>
                </a:solidFill>
                <a:latin typeface="Calibri" panose="020F0502020204030204" pitchFamily="34" charset="0"/>
                <a:cs typeface="Calibri" panose="020F0502020204030204" pitchFamily="34" charset="0"/>
              </a:defRPr>
            </a:lvl2pPr>
            <a:lvl3pPr>
              <a:defRPr sz="805">
                <a:solidFill>
                  <a:schemeClr val="tx1">
                    <a:lumMod val="65000"/>
                    <a:lumOff val="35000"/>
                  </a:schemeClr>
                </a:solidFill>
                <a:latin typeface="Calibri" panose="020F0502020204030204" pitchFamily="34" charset="0"/>
                <a:cs typeface="Calibri" panose="020F0502020204030204" pitchFamily="34" charset="0"/>
              </a:defRPr>
            </a:lvl3pPr>
            <a:lvl4pPr>
              <a:defRPr sz="690">
                <a:solidFill>
                  <a:schemeClr val="tx1">
                    <a:lumMod val="65000"/>
                    <a:lumOff val="35000"/>
                  </a:schemeClr>
                </a:solidFill>
                <a:latin typeface="Calibri" panose="020F0502020204030204" pitchFamily="34" charset="0"/>
                <a:cs typeface="Calibri" panose="020F0502020204030204" pitchFamily="34" charset="0"/>
              </a:defRPr>
            </a:lvl4pPr>
            <a:lvl5pPr>
              <a:defRPr sz="690">
                <a:solidFill>
                  <a:schemeClr val="tx1">
                    <a:lumMod val="65000"/>
                    <a:lumOff val="35000"/>
                  </a:schemeClr>
                </a:solidFill>
                <a:latin typeface="Calibri" panose="020F0502020204030204" pitchFamily="34" charset="0"/>
                <a:cs typeface="Calibri" panose="020F0502020204030204" pitchFamily="34" charset="0"/>
              </a:defRPr>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92569" y="1225819"/>
            <a:ext cx="3375108" cy="3220188"/>
          </a:xfrm>
        </p:spPr>
        <p:txBody>
          <a:bodyPr>
            <a:normAutofit/>
          </a:bodyPr>
          <a:lstStyle>
            <a:lvl1pPr>
              <a:defRPr sz="1035">
                <a:solidFill>
                  <a:schemeClr val="tx1">
                    <a:lumMod val="65000"/>
                    <a:lumOff val="35000"/>
                  </a:schemeClr>
                </a:solidFill>
                <a:latin typeface="Calibri" panose="020F0502020204030204" pitchFamily="34" charset="0"/>
                <a:cs typeface="Calibri" panose="020F0502020204030204" pitchFamily="34" charset="0"/>
              </a:defRPr>
            </a:lvl1pPr>
            <a:lvl2pPr>
              <a:defRPr sz="920">
                <a:solidFill>
                  <a:schemeClr val="tx1">
                    <a:lumMod val="65000"/>
                    <a:lumOff val="35000"/>
                  </a:schemeClr>
                </a:solidFill>
                <a:latin typeface="Calibri" panose="020F0502020204030204" pitchFamily="34" charset="0"/>
                <a:cs typeface="Calibri" panose="020F0502020204030204" pitchFamily="34" charset="0"/>
              </a:defRPr>
            </a:lvl2pPr>
            <a:lvl3pPr>
              <a:defRPr sz="805">
                <a:solidFill>
                  <a:schemeClr val="tx1">
                    <a:lumMod val="65000"/>
                    <a:lumOff val="35000"/>
                  </a:schemeClr>
                </a:solidFill>
                <a:latin typeface="Calibri" panose="020F0502020204030204" pitchFamily="34" charset="0"/>
                <a:cs typeface="Calibri" panose="020F0502020204030204" pitchFamily="34" charset="0"/>
              </a:defRPr>
            </a:lvl3pPr>
            <a:lvl4pPr>
              <a:defRPr sz="690">
                <a:solidFill>
                  <a:schemeClr val="tx1">
                    <a:lumMod val="65000"/>
                    <a:lumOff val="35000"/>
                  </a:schemeClr>
                </a:solidFill>
                <a:latin typeface="Calibri" panose="020F0502020204030204" pitchFamily="34" charset="0"/>
                <a:cs typeface="Calibri" panose="020F0502020204030204" pitchFamily="34" charset="0"/>
              </a:defRPr>
            </a:lvl4pPr>
            <a:lvl5pPr>
              <a:defRPr sz="690">
                <a:solidFill>
                  <a:schemeClr val="tx1">
                    <a:lumMod val="65000"/>
                    <a:lumOff val="35000"/>
                  </a:schemeClr>
                </a:solidFill>
                <a:latin typeface="Calibri" panose="020F0502020204030204" pitchFamily="34" charset="0"/>
                <a:cs typeface="Calibri" panose="020F0502020204030204" pitchFamily="34" charset="0"/>
              </a:defRPr>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95FE8E80-A07B-124F-8B4E-82E6530FB6C5}"/>
              </a:ext>
            </a:extLst>
          </p:cNvPr>
          <p:cNvSpPr>
            <a:spLocks noGrp="1"/>
          </p:cNvSpPr>
          <p:nvPr>
            <p:ph type="title" hasCustomPrompt="1"/>
          </p:nvPr>
        </p:nvSpPr>
        <p:spPr>
          <a:xfrm>
            <a:off x="298590" y="259456"/>
            <a:ext cx="7416766" cy="755594"/>
          </a:xfrm>
          <a:prstGeom prst="rect">
            <a:avLst/>
          </a:prstGeom>
        </p:spPr>
        <p:txBody>
          <a:bodyPr/>
          <a:lstStyle>
            <a:lvl1pPr>
              <a:defRPr spc="173"/>
            </a:lvl1pPr>
          </a:lstStyle>
          <a:p>
            <a:r>
              <a:rPr lang="en-US" dirty="0"/>
              <a:t>SLIDE TITLE GOES HERE</a:t>
            </a:r>
          </a:p>
        </p:txBody>
      </p:sp>
    </p:spTree>
    <p:extLst>
      <p:ext uri="{BB962C8B-B14F-4D97-AF65-F5344CB8AC3E}">
        <p14:creationId xmlns:p14="http://schemas.microsoft.com/office/powerpoint/2010/main" val="1375731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98590" y="1220325"/>
            <a:ext cx="3375106" cy="441801"/>
          </a:xfrm>
        </p:spPr>
        <p:txBody>
          <a:bodyPr anchor="b">
            <a:noAutofit/>
          </a:bodyPr>
          <a:lstStyle>
            <a:lvl1pPr marL="0" indent="0">
              <a:buNone/>
              <a:defRPr sz="1380" b="0">
                <a:solidFill>
                  <a:schemeClr val="tx1">
                    <a:lumMod val="65000"/>
                    <a:lumOff val="35000"/>
                  </a:schemeClr>
                </a:solidFill>
              </a:defRPr>
            </a:lvl1pPr>
            <a:lvl2pPr marL="262901" indent="0">
              <a:buNone/>
              <a:defRPr sz="1150" b="1"/>
            </a:lvl2pPr>
            <a:lvl3pPr marL="525803" indent="0">
              <a:buNone/>
              <a:defRPr sz="1035" b="1"/>
            </a:lvl3pPr>
            <a:lvl4pPr marL="788704" indent="0">
              <a:buNone/>
              <a:defRPr sz="920" b="1"/>
            </a:lvl4pPr>
            <a:lvl5pPr marL="1051606" indent="0">
              <a:buNone/>
              <a:defRPr sz="920" b="1"/>
            </a:lvl5pPr>
            <a:lvl6pPr marL="1314507" indent="0">
              <a:buNone/>
              <a:defRPr sz="920" b="1"/>
            </a:lvl6pPr>
            <a:lvl7pPr marL="1577409" indent="0">
              <a:buNone/>
              <a:defRPr sz="920" b="1"/>
            </a:lvl7pPr>
            <a:lvl8pPr marL="1840310" indent="0">
              <a:buNone/>
              <a:defRPr sz="920" b="1"/>
            </a:lvl8pPr>
            <a:lvl9pPr marL="2103211" indent="0">
              <a:buNone/>
              <a:defRPr sz="920" b="1"/>
            </a:lvl9pPr>
          </a:lstStyle>
          <a:p>
            <a:pPr lvl="0"/>
            <a:r>
              <a:rPr lang="en-US" dirty="0"/>
              <a:t>COLUMN TITLE</a:t>
            </a:r>
          </a:p>
        </p:txBody>
      </p:sp>
      <p:sp>
        <p:nvSpPr>
          <p:cNvPr id="4" name="Content Placeholder 3"/>
          <p:cNvSpPr>
            <a:spLocks noGrp="1"/>
          </p:cNvSpPr>
          <p:nvPr>
            <p:ph sz="half" idx="2"/>
          </p:nvPr>
        </p:nvSpPr>
        <p:spPr>
          <a:xfrm>
            <a:off x="298590" y="1687685"/>
            <a:ext cx="3375106" cy="2868666"/>
          </a:xfrm>
        </p:spPr>
        <p:txBody>
          <a:bodyPr>
            <a:normAutofit/>
          </a:bodyPr>
          <a:lstStyle>
            <a:lvl1pPr>
              <a:defRPr sz="1035">
                <a:solidFill>
                  <a:schemeClr val="tx1">
                    <a:lumMod val="65000"/>
                    <a:lumOff val="35000"/>
                  </a:schemeClr>
                </a:solidFill>
                <a:latin typeface="Calibri" panose="020F0502020204030204" pitchFamily="34" charset="0"/>
                <a:cs typeface="Calibri" panose="020F0502020204030204" pitchFamily="34" charset="0"/>
              </a:defRPr>
            </a:lvl1pPr>
            <a:lvl2pPr>
              <a:defRPr sz="920">
                <a:solidFill>
                  <a:schemeClr val="tx1">
                    <a:lumMod val="65000"/>
                    <a:lumOff val="35000"/>
                  </a:schemeClr>
                </a:solidFill>
                <a:latin typeface="Calibri" panose="020F0502020204030204" pitchFamily="34" charset="0"/>
                <a:cs typeface="Calibri" panose="020F0502020204030204" pitchFamily="34" charset="0"/>
              </a:defRPr>
            </a:lvl2pPr>
            <a:lvl3pPr>
              <a:defRPr sz="805">
                <a:solidFill>
                  <a:schemeClr val="tx1">
                    <a:lumMod val="65000"/>
                    <a:lumOff val="35000"/>
                  </a:schemeClr>
                </a:solidFill>
                <a:latin typeface="Calibri" panose="020F0502020204030204" pitchFamily="34" charset="0"/>
                <a:cs typeface="Calibri" panose="020F0502020204030204" pitchFamily="34" charset="0"/>
              </a:defRPr>
            </a:lvl3pPr>
            <a:lvl4pPr>
              <a:defRPr sz="690">
                <a:solidFill>
                  <a:schemeClr val="tx1">
                    <a:lumMod val="65000"/>
                    <a:lumOff val="35000"/>
                  </a:schemeClr>
                </a:solidFill>
                <a:latin typeface="Calibri" panose="020F0502020204030204" pitchFamily="34" charset="0"/>
                <a:cs typeface="Calibri" panose="020F0502020204030204" pitchFamily="34" charset="0"/>
              </a:defRPr>
            </a:lvl4pPr>
            <a:lvl5pPr>
              <a:defRPr sz="690">
                <a:solidFill>
                  <a:schemeClr val="tx1">
                    <a:lumMod val="65000"/>
                    <a:lumOff val="35000"/>
                  </a:schemeClr>
                </a:solidFill>
                <a:latin typeface="Calibri" panose="020F0502020204030204" pitchFamily="34" charset="0"/>
                <a:cs typeface="Calibri" panose="020F0502020204030204" pitchFamily="34" charset="0"/>
              </a:defRPr>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3792572" y="1220325"/>
            <a:ext cx="3375106" cy="441801"/>
          </a:xfrm>
        </p:spPr>
        <p:txBody>
          <a:bodyPr anchor="b">
            <a:noAutofit/>
          </a:bodyPr>
          <a:lstStyle>
            <a:lvl1pPr marL="0" indent="0">
              <a:buNone/>
              <a:defRPr sz="1380" b="0">
                <a:solidFill>
                  <a:schemeClr val="tx1">
                    <a:lumMod val="65000"/>
                    <a:lumOff val="35000"/>
                  </a:schemeClr>
                </a:solidFill>
              </a:defRPr>
            </a:lvl1pPr>
            <a:lvl2pPr marL="262901" indent="0">
              <a:buNone/>
              <a:defRPr sz="1150" b="1"/>
            </a:lvl2pPr>
            <a:lvl3pPr marL="525803" indent="0">
              <a:buNone/>
              <a:defRPr sz="1035" b="1"/>
            </a:lvl3pPr>
            <a:lvl4pPr marL="788704" indent="0">
              <a:buNone/>
              <a:defRPr sz="920" b="1"/>
            </a:lvl4pPr>
            <a:lvl5pPr marL="1051606" indent="0">
              <a:buNone/>
              <a:defRPr sz="920" b="1"/>
            </a:lvl5pPr>
            <a:lvl6pPr marL="1314507" indent="0">
              <a:buNone/>
              <a:defRPr sz="920" b="1"/>
            </a:lvl6pPr>
            <a:lvl7pPr marL="1577409" indent="0">
              <a:buNone/>
              <a:defRPr sz="920" b="1"/>
            </a:lvl7pPr>
            <a:lvl8pPr marL="1840310" indent="0">
              <a:buNone/>
              <a:defRPr sz="920" b="1"/>
            </a:lvl8pPr>
            <a:lvl9pPr marL="2103211" indent="0">
              <a:buNone/>
              <a:defRPr sz="920" b="1"/>
            </a:lvl9pPr>
          </a:lstStyle>
          <a:p>
            <a:pPr lvl="0"/>
            <a:r>
              <a:rPr lang="en-US" dirty="0"/>
              <a:t>COLUMN TITLE</a:t>
            </a:r>
          </a:p>
        </p:txBody>
      </p:sp>
      <p:sp>
        <p:nvSpPr>
          <p:cNvPr id="6" name="Content Placeholder 5"/>
          <p:cNvSpPr>
            <a:spLocks noGrp="1"/>
          </p:cNvSpPr>
          <p:nvPr>
            <p:ph sz="quarter" idx="4"/>
          </p:nvPr>
        </p:nvSpPr>
        <p:spPr>
          <a:xfrm>
            <a:off x="3792572" y="1687685"/>
            <a:ext cx="3375106" cy="2868666"/>
          </a:xfrm>
        </p:spPr>
        <p:txBody>
          <a:bodyPr>
            <a:normAutofit/>
          </a:bodyPr>
          <a:lstStyle>
            <a:lvl1pPr>
              <a:defRPr sz="1035">
                <a:solidFill>
                  <a:schemeClr val="tx1">
                    <a:lumMod val="65000"/>
                    <a:lumOff val="35000"/>
                  </a:schemeClr>
                </a:solidFill>
                <a:latin typeface="Calibri" panose="020F0502020204030204" pitchFamily="34" charset="0"/>
                <a:cs typeface="Calibri" panose="020F0502020204030204" pitchFamily="34" charset="0"/>
              </a:defRPr>
            </a:lvl1pPr>
            <a:lvl2pPr>
              <a:defRPr sz="920">
                <a:solidFill>
                  <a:schemeClr val="tx1">
                    <a:lumMod val="65000"/>
                    <a:lumOff val="35000"/>
                  </a:schemeClr>
                </a:solidFill>
                <a:latin typeface="Calibri" panose="020F0502020204030204" pitchFamily="34" charset="0"/>
                <a:cs typeface="Calibri" panose="020F0502020204030204" pitchFamily="34" charset="0"/>
              </a:defRPr>
            </a:lvl2pPr>
            <a:lvl3pPr>
              <a:defRPr sz="805">
                <a:solidFill>
                  <a:schemeClr val="tx1">
                    <a:lumMod val="65000"/>
                    <a:lumOff val="35000"/>
                  </a:schemeClr>
                </a:solidFill>
                <a:latin typeface="Calibri" panose="020F0502020204030204" pitchFamily="34" charset="0"/>
                <a:cs typeface="Calibri" panose="020F0502020204030204" pitchFamily="34" charset="0"/>
              </a:defRPr>
            </a:lvl3pPr>
            <a:lvl4pPr>
              <a:defRPr sz="690">
                <a:solidFill>
                  <a:schemeClr val="tx1">
                    <a:lumMod val="65000"/>
                    <a:lumOff val="35000"/>
                  </a:schemeClr>
                </a:solidFill>
                <a:latin typeface="Calibri" panose="020F0502020204030204" pitchFamily="34" charset="0"/>
                <a:cs typeface="Calibri" panose="020F0502020204030204" pitchFamily="34" charset="0"/>
              </a:defRPr>
            </a:lvl4pPr>
            <a:lvl5pPr>
              <a:defRPr sz="690">
                <a:solidFill>
                  <a:schemeClr val="tx1">
                    <a:lumMod val="65000"/>
                    <a:lumOff val="35000"/>
                  </a:schemeClr>
                </a:solidFill>
                <a:latin typeface="Calibri" panose="020F0502020204030204" pitchFamily="34" charset="0"/>
                <a:cs typeface="Calibri" panose="020F0502020204030204" pitchFamily="34" charset="0"/>
              </a:defRPr>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C2995212-60D7-124F-84AF-E046C34359A1}"/>
              </a:ext>
            </a:extLst>
          </p:cNvPr>
          <p:cNvSpPr>
            <a:spLocks noGrp="1"/>
          </p:cNvSpPr>
          <p:nvPr>
            <p:ph type="title" hasCustomPrompt="1"/>
          </p:nvPr>
        </p:nvSpPr>
        <p:spPr>
          <a:xfrm>
            <a:off x="298590" y="259456"/>
            <a:ext cx="7416766" cy="755594"/>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1531325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9E1E285-0B80-5340-9ABB-2C68583FF347}"/>
              </a:ext>
            </a:extLst>
          </p:cNvPr>
          <p:cNvSpPr>
            <a:spLocks noGrp="1"/>
          </p:cNvSpPr>
          <p:nvPr>
            <p:ph type="title" hasCustomPrompt="1"/>
          </p:nvPr>
        </p:nvSpPr>
        <p:spPr>
          <a:xfrm>
            <a:off x="298590" y="259456"/>
            <a:ext cx="7416766" cy="755594"/>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338117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ul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FB98250-ACD1-DE4E-85CA-777ABF4856B1}"/>
              </a:ext>
            </a:extLst>
          </p:cNvPr>
          <p:cNvPicPr>
            <a:picLocks noChangeAspect="1"/>
          </p:cNvPicPr>
          <p:nvPr/>
        </p:nvPicPr>
        <p:blipFill>
          <a:blip r:embed="rId2">
            <a:alphaModFix/>
          </a:blip>
          <a:stretch>
            <a:fillRect/>
          </a:stretch>
        </p:blipFill>
        <p:spPr>
          <a:xfrm>
            <a:off x="0" y="0"/>
            <a:ext cx="9359900" cy="5257800"/>
          </a:xfrm>
          <a:prstGeom prst="rect">
            <a:avLst/>
          </a:prstGeom>
        </p:spPr>
      </p:pic>
      <p:sp>
        <p:nvSpPr>
          <p:cNvPr id="17" name="Rectangle 16">
            <a:extLst>
              <a:ext uri="{FF2B5EF4-FFF2-40B4-BE49-F238E27FC236}">
                <a16:creationId xmlns:a16="http://schemas.microsoft.com/office/drawing/2014/main" id="{B8A91DCF-34C5-524F-89F9-D8A7D493EE35}"/>
              </a:ext>
            </a:extLst>
          </p:cNvPr>
          <p:cNvSpPr/>
          <p:nvPr/>
        </p:nvSpPr>
        <p:spPr>
          <a:xfrm>
            <a:off x="2" y="0"/>
            <a:ext cx="9359899" cy="52578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90">
              <a:solidFill>
                <a:schemeClr val="accent4"/>
              </a:solidFill>
            </a:endParaRPr>
          </a:p>
        </p:txBody>
      </p:sp>
      <p:sp>
        <p:nvSpPr>
          <p:cNvPr id="8" name="Text Placeholder 7">
            <a:extLst>
              <a:ext uri="{FF2B5EF4-FFF2-40B4-BE49-F238E27FC236}">
                <a16:creationId xmlns:a16="http://schemas.microsoft.com/office/drawing/2014/main" id="{96480ECF-DB9F-8D4C-8BFC-CA6818AE3637}"/>
              </a:ext>
            </a:extLst>
          </p:cNvPr>
          <p:cNvSpPr>
            <a:spLocks noGrp="1"/>
          </p:cNvSpPr>
          <p:nvPr>
            <p:ph type="body" sz="quarter" idx="12"/>
          </p:nvPr>
        </p:nvSpPr>
        <p:spPr>
          <a:xfrm>
            <a:off x="709305" y="3110867"/>
            <a:ext cx="5784126" cy="839788"/>
          </a:xfrm>
        </p:spPr>
        <p:txBody>
          <a:bodyPr/>
          <a:lstStyle>
            <a:lvl1pPr marL="0" indent="0">
              <a:buNone/>
              <a:defRPr>
                <a:solidFill>
                  <a:schemeClr val="bg1"/>
                </a:solidFill>
              </a:defRPr>
            </a:lvl1pPr>
          </a:lstStyle>
          <a:p>
            <a:pPr lvl="0"/>
            <a:r>
              <a:rPr lang="en-US"/>
              <a:t>Click to edit Master text styles</a:t>
            </a:r>
          </a:p>
        </p:txBody>
      </p:sp>
      <p:sp>
        <p:nvSpPr>
          <p:cNvPr id="9" name="Title 1">
            <a:extLst>
              <a:ext uri="{FF2B5EF4-FFF2-40B4-BE49-F238E27FC236}">
                <a16:creationId xmlns:a16="http://schemas.microsoft.com/office/drawing/2014/main" id="{727332C8-FE29-2A4E-A971-D3E4D2F72B70}"/>
              </a:ext>
            </a:extLst>
          </p:cNvPr>
          <p:cNvSpPr>
            <a:spLocks noGrp="1"/>
          </p:cNvSpPr>
          <p:nvPr>
            <p:ph type="title"/>
          </p:nvPr>
        </p:nvSpPr>
        <p:spPr>
          <a:xfrm>
            <a:off x="709305" y="1515486"/>
            <a:ext cx="5784126" cy="1412819"/>
          </a:xfrm>
          <a:prstGeom prst="rect">
            <a:avLst/>
          </a:prstGeom>
        </p:spPr>
        <p:txBody>
          <a:bodyPr/>
          <a:lstStyle>
            <a:lvl1pPr>
              <a:defRPr sz="3450" spc="0">
                <a:solidFill>
                  <a:schemeClr val="bg1"/>
                </a:solidFill>
              </a:defRPr>
            </a:lvl1pPr>
          </a:lstStyle>
          <a:p>
            <a:r>
              <a:rPr lang="en-US"/>
              <a:t>Click to edit Master title style</a:t>
            </a:r>
            <a:endParaRPr lang="en-US" dirty="0"/>
          </a:p>
        </p:txBody>
      </p:sp>
      <p:pic>
        <p:nvPicPr>
          <p:cNvPr id="18" name="Picture 17">
            <a:extLst>
              <a:ext uri="{FF2B5EF4-FFF2-40B4-BE49-F238E27FC236}">
                <a16:creationId xmlns:a16="http://schemas.microsoft.com/office/drawing/2014/main" id="{CEB540FE-A883-F741-BDFA-057D19B49BA3}"/>
              </a:ext>
            </a:extLst>
          </p:cNvPr>
          <p:cNvPicPr>
            <a:picLocks noChangeAspect="1"/>
          </p:cNvPicPr>
          <p:nvPr/>
        </p:nvPicPr>
        <p:blipFill>
          <a:blip r:embed="rId3"/>
          <a:stretch>
            <a:fillRect/>
          </a:stretch>
        </p:blipFill>
        <p:spPr>
          <a:xfrm>
            <a:off x="8795550" y="4607738"/>
            <a:ext cx="319618" cy="403333"/>
          </a:xfrm>
          <a:prstGeom prst="rect">
            <a:avLst/>
          </a:prstGeom>
        </p:spPr>
      </p:pic>
      <p:sp>
        <p:nvSpPr>
          <p:cNvPr id="16" name="Rectangle 15">
            <a:extLst>
              <a:ext uri="{FF2B5EF4-FFF2-40B4-BE49-F238E27FC236}">
                <a16:creationId xmlns:a16="http://schemas.microsoft.com/office/drawing/2014/main" id="{BC60F2C8-36F6-4049-9F37-A002CD794776}"/>
              </a:ext>
            </a:extLst>
          </p:cNvPr>
          <p:cNvSpPr/>
          <p:nvPr/>
        </p:nvSpPr>
        <p:spPr>
          <a:xfrm>
            <a:off x="1" y="0"/>
            <a:ext cx="83570" cy="5257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73205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artia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FB98250-ACD1-DE4E-85CA-777ABF4856B1}"/>
              </a:ext>
            </a:extLst>
          </p:cNvPr>
          <p:cNvPicPr>
            <a:picLocks noChangeAspect="1"/>
          </p:cNvPicPr>
          <p:nvPr/>
        </p:nvPicPr>
        <p:blipFill rotWithShape="1">
          <a:blip r:embed="rId2">
            <a:alphaModFix/>
          </a:blip>
          <a:srcRect l="20715" r="37857"/>
          <a:stretch/>
        </p:blipFill>
        <p:spPr>
          <a:xfrm>
            <a:off x="1" y="0"/>
            <a:ext cx="3877673" cy="5257800"/>
          </a:xfrm>
          <a:prstGeom prst="rect">
            <a:avLst/>
          </a:prstGeom>
        </p:spPr>
      </p:pic>
      <p:sp>
        <p:nvSpPr>
          <p:cNvPr id="17" name="Rectangle 16">
            <a:extLst>
              <a:ext uri="{FF2B5EF4-FFF2-40B4-BE49-F238E27FC236}">
                <a16:creationId xmlns:a16="http://schemas.microsoft.com/office/drawing/2014/main" id="{B8A91DCF-34C5-524F-89F9-D8A7D493EE35}"/>
              </a:ext>
            </a:extLst>
          </p:cNvPr>
          <p:cNvSpPr/>
          <p:nvPr/>
        </p:nvSpPr>
        <p:spPr>
          <a:xfrm>
            <a:off x="1" y="0"/>
            <a:ext cx="3877673" cy="52578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90">
              <a:solidFill>
                <a:schemeClr val="accent4"/>
              </a:solidFill>
            </a:endParaRPr>
          </a:p>
        </p:txBody>
      </p:sp>
      <p:sp>
        <p:nvSpPr>
          <p:cNvPr id="9" name="Title 1">
            <a:extLst>
              <a:ext uri="{FF2B5EF4-FFF2-40B4-BE49-F238E27FC236}">
                <a16:creationId xmlns:a16="http://schemas.microsoft.com/office/drawing/2014/main" id="{727332C8-FE29-2A4E-A971-D3E4D2F72B70}"/>
              </a:ext>
            </a:extLst>
          </p:cNvPr>
          <p:cNvSpPr>
            <a:spLocks noGrp="1"/>
          </p:cNvSpPr>
          <p:nvPr>
            <p:ph type="title"/>
          </p:nvPr>
        </p:nvSpPr>
        <p:spPr>
          <a:xfrm>
            <a:off x="443845" y="1365263"/>
            <a:ext cx="2932406" cy="2373619"/>
          </a:xfrm>
          <a:prstGeom prst="rect">
            <a:avLst/>
          </a:prstGeom>
        </p:spPr>
        <p:txBody>
          <a:bodyPr/>
          <a:lstStyle>
            <a:lvl1pPr>
              <a:defRPr sz="3450" spc="0">
                <a:solidFill>
                  <a:schemeClr val="bg1"/>
                </a:solidFill>
              </a:defRPr>
            </a:lvl1pPr>
          </a:lstStyle>
          <a:p>
            <a:r>
              <a:rPr lang="en-US"/>
              <a:t>Click to edit Master title style</a:t>
            </a:r>
            <a:endParaRPr lang="en-US" dirty="0"/>
          </a:p>
        </p:txBody>
      </p:sp>
      <p:pic>
        <p:nvPicPr>
          <p:cNvPr id="18" name="Picture 17">
            <a:extLst>
              <a:ext uri="{FF2B5EF4-FFF2-40B4-BE49-F238E27FC236}">
                <a16:creationId xmlns:a16="http://schemas.microsoft.com/office/drawing/2014/main" id="{CEB540FE-A883-F741-BDFA-057D19B49BA3}"/>
              </a:ext>
            </a:extLst>
          </p:cNvPr>
          <p:cNvPicPr>
            <a:picLocks noChangeAspect="1"/>
          </p:cNvPicPr>
          <p:nvPr/>
        </p:nvPicPr>
        <p:blipFill>
          <a:blip r:embed="rId3"/>
          <a:stretch>
            <a:fillRect/>
          </a:stretch>
        </p:blipFill>
        <p:spPr>
          <a:xfrm>
            <a:off x="8795550" y="4607738"/>
            <a:ext cx="319618" cy="403333"/>
          </a:xfrm>
          <a:prstGeom prst="rect">
            <a:avLst/>
          </a:prstGeom>
        </p:spPr>
      </p:pic>
      <p:sp>
        <p:nvSpPr>
          <p:cNvPr id="16" name="Rectangle 15">
            <a:extLst>
              <a:ext uri="{FF2B5EF4-FFF2-40B4-BE49-F238E27FC236}">
                <a16:creationId xmlns:a16="http://schemas.microsoft.com/office/drawing/2014/main" id="{BC60F2C8-36F6-4049-9F37-A002CD794776}"/>
              </a:ext>
            </a:extLst>
          </p:cNvPr>
          <p:cNvSpPr/>
          <p:nvPr/>
        </p:nvSpPr>
        <p:spPr>
          <a:xfrm>
            <a:off x="1" y="0"/>
            <a:ext cx="83570" cy="5257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10" name="Text Placeholder 7">
            <a:extLst>
              <a:ext uri="{FF2B5EF4-FFF2-40B4-BE49-F238E27FC236}">
                <a16:creationId xmlns:a16="http://schemas.microsoft.com/office/drawing/2014/main" id="{4BEEFB20-F346-D34C-AE92-D02D17441B1C}"/>
              </a:ext>
            </a:extLst>
          </p:cNvPr>
          <p:cNvSpPr>
            <a:spLocks noGrp="1"/>
          </p:cNvSpPr>
          <p:nvPr>
            <p:ph type="body" sz="quarter" idx="12"/>
          </p:nvPr>
        </p:nvSpPr>
        <p:spPr>
          <a:xfrm>
            <a:off x="4237947" y="1365263"/>
            <a:ext cx="2539624" cy="2373619"/>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8957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6326" y="927418"/>
            <a:ext cx="2611025" cy="1109980"/>
          </a:xfrm>
          <a:prstGeom prst="rect">
            <a:avLst/>
          </a:prstGeom>
        </p:spPr>
        <p:txBody>
          <a:bodyPr anchor="b"/>
          <a:lstStyle>
            <a:lvl1pPr algn="l">
              <a:defRPr sz="1380" b="0" spc="0">
                <a:solidFill>
                  <a:schemeClr val="tx1">
                    <a:lumMod val="65000"/>
                    <a:lumOff val="35000"/>
                  </a:schemeClr>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586328" y="2216554"/>
            <a:ext cx="2611024" cy="2219959"/>
          </a:xfrm>
        </p:spPr>
        <p:txBody>
          <a:bodyPr>
            <a:normAutofit/>
          </a:bodyPr>
          <a:lstStyle>
            <a:lvl1pPr marL="0" indent="0">
              <a:buNone/>
              <a:defRPr sz="920">
                <a:solidFill>
                  <a:schemeClr val="tx1">
                    <a:lumMod val="65000"/>
                    <a:lumOff val="35000"/>
                  </a:schemeClr>
                </a:solidFill>
                <a:latin typeface="Calibri" panose="020F0502020204030204" pitchFamily="34" charset="0"/>
                <a:cs typeface="Calibri" panose="020F0502020204030204" pitchFamily="34" charset="0"/>
              </a:defRPr>
            </a:lvl1pPr>
            <a:lvl2pPr marL="262901" indent="0">
              <a:buNone/>
              <a:defRPr sz="690"/>
            </a:lvl2pPr>
            <a:lvl3pPr marL="525803" indent="0">
              <a:buNone/>
              <a:defRPr sz="575"/>
            </a:lvl3pPr>
            <a:lvl4pPr marL="788704" indent="0">
              <a:buNone/>
              <a:defRPr sz="518"/>
            </a:lvl4pPr>
            <a:lvl5pPr marL="1051606" indent="0">
              <a:buNone/>
              <a:defRPr sz="518"/>
            </a:lvl5pPr>
            <a:lvl6pPr marL="1314507" indent="0">
              <a:buNone/>
              <a:defRPr sz="518"/>
            </a:lvl6pPr>
            <a:lvl7pPr marL="1577409" indent="0">
              <a:buNone/>
              <a:defRPr sz="518"/>
            </a:lvl7pPr>
            <a:lvl8pPr marL="1840310" indent="0">
              <a:buNone/>
              <a:defRPr sz="518"/>
            </a:lvl8pPr>
            <a:lvl9pPr marL="2103211" indent="0">
              <a:buNone/>
              <a:defRPr sz="518"/>
            </a:lvl9pPr>
          </a:lstStyle>
          <a:p>
            <a:pPr lvl="0"/>
            <a:r>
              <a:rPr lang="en-US"/>
              <a:t>Click to edit Master text styles</a:t>
            </a:r>
          </a:p>
        </p:txBody>
      </p:sp>
      <p:cxnSp>
        <p:nvCxnSpPr>
          <p:cNvPr id="8" name="Straight Connector 7">
            <a:extLst>
              <a:ext uri="{FF2B5EF4-FFF2-40B4-BE49-F238E27FC236}">
                <a16:creationId xmlns:a16="http://schemas.microsoft.com/office/drawing/2014/main" id="{17CBE4C0-C38D-A94F-B0EA-B36306C08151}"/>
              </a:ext>
            </a:extLst>
          </p:cNvPr>
          <p:cNvCxnSpPr>
            <a:cxnSpLocks/>
          </p:cNvCxnSpPr>
          <p:nvPr/>
        </p:nvCxnSpPr>
        <p:spPr>
          <a:xfrm>
            <a:off x="3407589" y="833751"/>
            <a:ext cx="0" cy="3712299"/>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C9C3E5EE-E7CA-F846-9999-2A39DDEC2215}"/>
              </a:ext>
            </a:extLst>
          </p:cNvPr>
          <p:cNvSpPr>
            <a:spLocks noGrp="1" noChangeAspect="1"/>
          </p:cNvSpPr>
          <p:nvPr>
            <p:ph type="pic" idx="1"/>
          </p:nvPr>
        </p:nvSpPr>
        <p:spPr>
          <a:xfrm>
            <a:off x="3617827" y="927417"/>
            <a:ext cx="4681772" cy="3509095"/>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920"/>
            </a:lvl1pPr>
            <a:lvl2pPr marL="262901" indent="0">
              <a:buNone/>
              <a:defRPr sz="920"/>
            </a:lvl2pPr>
            <a:lvl3pPr marL="525803" indent="0">
              <a:buNone/>
              <a:defRPr sz="920"/>
            </a:lvl3pPr>
            <a:lvl4pPr marL="788704" indent="0">
              <a:buNone/>
              <a:defRPr sz="920"/>
            </a:lvl4pPr>
            <a:lvl5pPr marL="1051606" indent="0">
              <a:buNone/>
              <a:defRPr sz="920"/>
            </a:lvl5pPr>
            <a:lvl6pPr marL="1314507" indent="0">
              <a:buNone/>
              <a:defRPr sz="920"/>
            </a:lvl6pPr>
            <a:lvl7pPr marL="1577409" indent="0">
              <a:buNone/>
              <a:defRPr sz="920"/>
            </a:lvl7pPr>
            <a:lvl8pPr marL="1840310" indent="0">
              <a:buNone/>
              <a:defRPr sz="920"/>
            </a:lvl8pPr>
            <a:lvl9pPr marL="2103211" indent="0">
              <a:buNone/>
              <a:defRPr sz="920"/>
            </a:lvl9pPr>
          </a:lstStyle>
          <a:p>
            <a:r>
              <a:rPr lang="en-US"/>
              <a:t>Click icon to add picture</a:t>
            </a:r>
            <a:endParaRPr lang="en-US" dirty="0"/>
          </a:p>
        </p:txBody>
      </p:sp>
    </p:spTree>
    <p:extLst>
      <p:ext uri="{BB962C8B-B14F-4D97-AF65-F5344CB8AC3E}">
        <p14:creationId xmlns:p14="http://schemas.microsoft.com/office/powerpoint/2010/main" val="127661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vmlDrawing" Target="../drawings/vmlDrawing1.vml"/><Relationship Id="rId28"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6606804" y="4673600"/>
            <a:ext cx="762899" cy="584200"/>
          </a:xfrm>
          <a:prstGeom prst="rect">
            <a:avLst/>
          </a:prstGeom>
        </p:spPr>
      </p:pic>
      <p:sp>
        <p:nvSpPr>
          <p:cNvPr id="14" name="Rectangle 13"/>
          <p:cNvSpPr/>
          <p:nvPr/>
        </p:nvSpPr>
        <p:spPr>
          <a:xfrm>
            <a:off x="1" y="0"/>
            <a:ext cx="83570" cy="5257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96026" y="347084"/>
            <a:ext cx="7220084" cy="107374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47022" y="1573906"/>
            <a:ext cx="6868334" cy="32165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a:extLst>
              <a:ext uri="{FF2B5EF4-FFF2-40B4-BE49-F238E27FC236}">
                <a16:creationId xmlns:a16="http://schemas.microsoft.com/office/drawing/2014/main" id="{601D9D96-DEE1-8844-9F8C-58215BC7B638}"/>
              </a:ext>
            </a:extLst>
          </p:cNvPr>
          <p:cNvPicPr>
            <a:picLocks noChangeAspect="1"/>
          </p:cNvPicPr>
          <p:nvPr/>
        </p:nvPicPr>
        <p:blipFill>
          <a:blip r:embed="rId26">
            <a:alphaModFix amt="35000"/>
          </a:blip>
          <a:stretch>
            <a:fillRect/>
          </a:stretch>
        </p:blipFill>
        <p:spPr>
          <a:xfrm>
            <a:off x="8657647" y="4494165"/>
            <a:ext cx="363743" cy="459014"/>
          </a:xfrm>
          <a:prstGeom prst="rect">
            <a:avLst/>
          </a:prstGeom>
        </p:spPr>
      </p:pic>
      <p:graphicFrame>
        <p:nvGraphicFramePr>
          <p:cNvPr id="7" name="Object 6" hidden="1">
            <a:extLst>
              <a:ext uri="{FF2B5EF4-FFF2-40B4-BE49-F238E27FC236}">
                <a16:creationId xmlns:a16="http://schemas.microsoft.com/office/drawing/2014/main" id="{6C11B457-DE30-F840-909D-BFE9638A9CAE}"/>
              </a:ext>
            </a:extLst>
          </p:cNvPr>
          <p:cNvGraphicFramePr>
            <a:graphicFrameLocks noChangeAspect="1"/>
          </p:cNvGraphicFramePr>
          <p:nvPr>
            <p:custDataLst>
              <p:tags r:id="rId24"/>
            </p:custDataLst>
            <p:extLst>
              <p:ext uri="{D42A27DB-BD31-4B8C-83A1-F6EECF244321}">
                <p14:modId xmlns:p14="http://schemas.microsoft.com/office/powerpoint/2010/main" val="1600294723"/>
              </p:ext>
            </p:extLst>
          </p:nvPr>
        </p:nvGraphicFramePr>
        <p:xfrm>
          <a:off x="1626" y="1218"/>
          <a:ext cx="1624" cy="1217"/>
        </p:xfrm>
        <a:graphic>
          <a:graphicData uri="http://schemas.openxmlformats.org/presentationml/2006/ole">
            <mc:AlternateContent xmlns:mc="http://schemas.openxmlformats.org/markup-compatibility/2006">
              <mc:Choice xmlns:v="urn:schemas-microsoft-com:vml" Requires="v">
                <p:oleObj spid="_x0000_s1255" name="think-cell Slide" r:id="rId27" imgW="270" imgH="270" progId="TCLayout.ActiveDocument.1">
                  <p:embed/>
                </p:oleObj>
              </mc:Choice>
              <mc:Fallback>
                <p:oleObj name="think-cell Slide" r:id="rId27" imgW="270" imgH="270" progId="TCLayout.ActiveDocument.1">
                  <p:embed/>
                  <p:pic>
                    <p:nvPicPr>
                      <p:cNvPr id="7" name="Object 6" hidden="1">
                        <a:extLst>
                          <a:ext uri="{FF2B5EF4-FFF2-40B4-BE49-F238E27FC236}">
                            <a16:creationId xmlns:a16="http://schemas.microsoft.com/office/drawing/2014/main" id="{6C11B457-DE30-F840-909D-BFE9638A9CAE}"/>
                          </a:ext>
                        </a:extLst>
                      </p:cNvPr>
                      <p:cNvPicPr/>
                      <p:nvPr/>
                    </p:nvPicPr>
                    <p:blipFill>
                      <a:blip r:embed="rId28"/>
                      <a:stretch>
                        <a:fillRect/>
                      </a:stretch>
                    </p:blipFill>
                    <p:spPr>
                      <a:xfrm>
                        <a:off x="1626" y="1218"/>
                        <a:ext cx="1624" cy="1217"/>
                      </a:xfrm>
                      <a:prstGeom prst="rect">
                        <a:avLst/>
                      </a:prstGeom>
                    </p:spPr>
                  </p:pic>
                </p:oleObj>
              </mc:Fallback>
            </mc:AlternateContent>
          </a:graphicData>
        </a:graphic>
      </p:graphicFrame>
    </p:spTree>
    <p:extLst>
      <p:ext uri="{BB962C8B-B14F-4D97-AF65-F5344CB8AC3E}">
        <p14:creationId xmlns:p14="http://schemas.microsoft.com/office/powerpoint/2010/main" val="248076660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4" r:id="rId17"/>
    <p:sldLayoutId id="2147483685" r:id="rId18"/>
    <p:sldLayoutId id="2147483686" r:id="rId19"/>
    <p:sldLayoutId id="2147483687" r:id="rId20"/>
    <p:sldLayoutId id="2147483688" r:id="rId21"/>
  </p:sldLayoutIdLst>
  <p:txStyles>
    <p:titleStyle>
      <a:lvl1pPr algn="l" defTabSz="262901" rtl="0" eaLnBrk="1" latinLnBrk="0" hangingPunct="1">
        <a:spcBef>
          <a:spcPct val="0"/>
        </a:spcBef>
        <a:buNone/>
        <a:defRPr sz="3600" b="0" i="0" kern="1200" spc="173">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97176" indent="-197176" algn="l" defTabSz="262901" rtl="0" eaLnBrk="1" latinLnBrk="0" hangingPunct="1">
        <a:spcBef>
          <a:spcPts val="575"/>
        </a:spcBef>
        <a:spcAft>
          <a:spcPts val="0"/>
        </a:spcAft>
        <a:buClr>
          <a:schemeClr val="bg2">
            <a:lumMod val="40000"/>
            <a:lumOff val="60000"/>
          </a:schemeClr>
        </a:buClr>
        <a:buSzPct val="80000"/>
        <a:buFont typeface="Wingdings 3" charset="2"/>
        <a:buChar char=""/>
        <a:defRPr sz="32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427215" indent="-164314" algn="l" defTabSz="262901" rtl="0" eaLnBrk="1" latinLnBrk="0" hangingPunct="1">
        <a:spcBef>
          <a:spcPts val="575"/>
        </a:spcBef>
        <a:spcAft>
          <a:spcPts val="0"/>
        </a:spcAft>
        <a:buClr>
          <a:schemeClr val="bg2">
            <a:lumMod val="40000"/>
            <a:lumOff val="60000"/>
          </a:schemeClr>
        </a:buClr>
        <a:buSzPct val="80000"/>
        <a:buFont typeface="Wingdings 3" charset="2"/>
        <a:buChar char=""/>
        <a:defRPr sz="28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657254"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4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920155"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183056"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441013"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6pPr>
      <a:lvl7pPr marL="1708859"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7pPr>
      <a:lvl8pPr marL="1971761"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8pPr>
      <a:lvl9pPr marL="2234662"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9pPr>
    </p:bodyStyle>
    <p:otherStyle>
      <a:defPPr>
        <a:defRPr lang="en-US"/>
      </a:defPPr>
      <a:lvl1pPr marL="0" algn="l" defTabSz="262901" rtl="0" eaLnBrk="1" latinLnBrk="0" hangingPunct="1">
        <a:defRPr sz="1035" kern="1200">
          <a:solidFill>
            <a:schemeClr val="tx1"/>
          </a:solidFill>
          <a:latin typeface="+mn-lt"/>
          <a:ea typeface="+mn-ea"/>
          <a:cs typeface="+mn-cs"/>
        </a:defRPr>
      </a:lvl1pPr>
      <a:lvl2pPr marL="262901" algn="l" defTabSz="262901" rtl="0" eaLnBrk="1" latinLnBrk="0" hangingPunct="1">
        <a:defRPr sz="1035" kern="1200">
          <a:solidFill>
            <a:schemeClr val="tx1"/>
          </a:solidFill>
          <a:latin typeface="+mn-lt"/>
          <a:ea typeface="+mn-ea"/>
          <a:cs typeface="+mn-cs"/>
        </a:defRPr>
      </a:lvl2pPr>
      <a:lvl3pPr marL="525803" algn="l" defTabSz="262901" rtl="0" eaLnBrk="1" latinLnBrk="0" hangingPunct="1">
        <a:defRPr sz="1035" kern="1200">
          <a:solidFill>
            <a:schemeClr val="tx1"/>
          </a:solidFill>
          <a:latin typeface="+mn-lt"/>
          <a:ea typeface="+mn-ea"/>
          <a:cs typeface="+mn-cs"/>
        </a:defRPr>
      </a:lvl3pPr>
      <a:lvl4pPr marL="788704" algn="l" defTabSz="262901" rtl="0" eaLnBrk="1" latinLnBrk="0" hangingPunct="1">
        <a:defRPr sz="1035" kern="1200">
          <a:solidFill>
            <a:schemeClr val="tx1"/>
          </a:solidFill>
          <a:latin typeface="+mn-lt"/>
          <a:ea typeface="+mn-ea"/>
          <a:cs typeface="+mn-cs"/>
        </a:defRPr>
      </a:lvl4pPr>
      <a:lvl5pPr marL="1051606" algn="l" defTabSz="262901" rtl="0" eaLnBrk="1" latinLnBrk="0" hangingPunct="1">
        <a:defRPr sz="1035" kern="1200">
          <a:solidFill>
            <a:schemeClr val="tx1"/>
          </a:solidFill>
          <a:latin typeface="+mn-lt"/>
          <a:ea typeface="+mn-ea"/>
          <a:cs typeface="+mn-cs"/>
        </a:defRPr>
      </a:lvl5pPr>
      <a:lvl6pPr marL="1314507" algn="l" defTabSz="262901" rtl="0" eaLnBrk="1" latinLnBrk="0" hangingPunct="1">
        <a:defRPr sz="1035" kern="1200">
          <a:solidFill>
            <a:schemeClr val="tx1"/>
          </a:solidFill>
          <a:latin typeface="+mn-lt"/>
          <a:ea typeface="+mn-ea"/>
          <a:cs typeface="+mn-cs"/>
        </a:defRPr>
      </a:lvl6pPr>
      <a:lvl7pPr marL="1577409" algn="l" defTabSz="262901" rtl="0" eaLnBrk="1" latinLnBrk="0" hangingPunct="1">
        <a:defRPr sz="1035" kern="1200">
          <a:solidFill>
            <a:schemeClr val="tx1"/>
          </a:solidFill>
          <a:latin typeface="+mn-lt"/>
          <a:ea typeface="+mn-ea"/>
          <a:cs typeface="+mn-cs"/>
        </a:defRPr>
      </a:lvl7pPr>
      <a:lvl8pPr marL="1840310" algn="l" defTabSz="262901" rtl="0" eaLnBrk="1" latinLnBrk="0" hangingPunct="1">
        <a:defRPr sz="1035" kern="1200">
          <a:solidFill>
            <a:schemeClr val="tx1"/>
          </a:solidFill>
          <a:latin typeface="+mn-lt"/>
          <a:ea typeface="+mn-ea"/>
          <a:cs typeface="+mn-cs"/>
        </a:defRPr>
      </a:lvl8pPr>
      <a:lvl9pPr marL="2103211" algn="l" defTabSz="262901" rtl="0" eaLnBrk="1" latinLnBrk="0" hangingPunct="1">
        <a:defRPr sz="10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web.stanford.edu/~hastie/Papers/ESLII.p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hyperlink" Target="https://web.stanford.edu/~hastie/Papers/ESLII.pdf" TargetMode="Externa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8250E-7981-534C-A23F-4521577D634F}"/>
              </a:ext>
            </a:extLst>
          </p:cNvPr>
          <p:cNvSpPr>
            <a:spLocks noGrp="1"/>
          </p:cNvSpPr>
          <p:nvPr>
            <p:ph type="ctrTitle"/>
          </p:nvPr>
        </p:nvSpPr>
        <p:spPr/>
        <p:txBody>
          <a:bodyPr/>
          <a:lstStyle/>
          <a:p>
            <a:r>
              <a:rPr lang="en-US" dirty="0"/>
              <a:t>Decision Trees &amp;</a:t>
            </a:r>
            <a:br>
              <a:rPr lang="en-US" dirty="0"/>
            </a:br>
            <a:r>
              <a:rPr lang="en-US" dirty="0"/>
              <a:t>Random Forests</a:t>
            </a:r>
          </a:p>
        </p:txBody>
      </p:sp>
    </p:spTree>
    <p:extLst>
      <p:ext uri="{BB962C8B-B14F-4D97-AF65-F5344CB8AC3E}">
        <p14:creationId xmlns:p14="http://schemas.microsoft.com/office/powerpoint/2010/main" val="1877837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Regression 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05CABA-2F1E-F442-A713-231518D2A48A}"/>
                  </a:ext>
                </a:extLst>
              </p:cNvPr>
              <p:cNvSpPr>
                <a:spLocks noGrp="1"/>
              </p:cNvSpPr>
              <p:nvPr>
                <p:ph idx="1"/>
              </p:nvPr>
            </p:nvSpPr>
            <p:spPr>
              <a:xfrm>
                <a:off x="4772161" y="982083"/>
                <a:ext cx="4555712" cy="3626800"/>
              </a:xfrm>
            </p:spPr>
            <p:txBody>
              <a:bodyPr>
                <a:normAutofit/>
              </a:bodyPr>
              <a:lstStyle/>
              <a:p>
                <a:pPr>
                  <a:spcBef>
                    <a:spcPts val="2400"/>
                  </a:spcBef>
                  <a:buFont typeface="Arial" panose="020B0604020202020204" pitchFamily="34" charset="0"/>
                  <a:buChar char="•"/>
                </a:pPr>
                <a:r>
                  <a:rPr lang="en-US" sz="2400" dirty="0"/>
                  <a:t>Predict continuous values</a:t>
                </a:r>
              </a:p>
              <a:p>
                <a:pPr>
                  <a:spcBef>
                    <a:spcPts val="2400"/>
                  </a:spcBef>
                  <a:buFont typeface="Arial" panose="020B0604020202020204" pitchFamily="34" charset="0"/>
                  <a:buChar char="•"/>
                </a:pPr>
                <a:r>
                  <a:rPr lang="en-US" sz="2400" b="1" dirty="0"/>
                  <a:t>Example</a:t>
                </a:r>
                <a:r>
                  <a:rPr lang="en-US" sz="2400" dirty="0"/>
                  <a:t>:</a:t>
                </a:r>
                <a:r>
                  <a:rPr lang="en-US" sz="2400" i="1" dirty="0"/>
                  <a:t> Himalayas                  </a:t>
                </a:r>
                <a:r>
                  <a:rPr lang="en-US" sz="2400" dirty="0"/>
                  <a:t>Slope, Elevation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Precipitation</a:t>
                </a:r>
              </a:p>
              <a:p>
                <a:pPr>
                  <a:spcBef>
                    <a:spcPts val="2400"/>
                  </a:spcBef>
                  <a:buFont typeface="Arial" panose="020B0604020202020204" pitchFamily="34" charset="0"/>
                  <a:buChar char="•"/>
                </a:pPr>
                <a:r>
                  <a:rPr lang="en-US" sz="2400" dirty="0"/>
                  <a:t>Values at leaves are averages of members</a:t>
                </a:r>
              </a:p>
            </p:txBody>
          </p:sp>
        </mc:Choice>
        <mc:Fallback xmlns="">
          <p:sp>
            <p:nvSpPr>
              <p:cNvPr id="3" name="Content Placeholder 2">
                <a:extLst>
                  <a:ext uri="{FF2B5EF4-FFF2-40B4-BE49-F238E27FC236}">
                    <a16:creationId xmlns:a16="http://schemas.microsoft.com/office/drawing/2014/main" id="{7B05CABA-2F1E-F442-A713-231518D2A48A}"/>
                  </a:ext>
                </a:extLst>
              </p:cNvPr>
              <p:cNvSpPr>
                <a:spLocks noGrp="1" noRot="1" noChangeAspect="1" noMove="1" noResize="1" noEditPoints="1" noAdjustHandles="1" noChangeArrowheads="1" noChangeShapeType="1" noTextEdit="1"/>
              </p:cNvSpPr>
              <p:nvPr>
                <p:ph idx="1"/>
              </p:nvPr>
            </p:nvSpPr>
            <p:spPr>
              <a:xfrm>
                <a:off x="4772161" y="982083"/>
                <a:ext cx="4555712" cy="3626800"/>
              </a:xfrm>
              <a:blipFill>
                <a:blip r:embed="rId2"/>
                <a:stretch>
                  <a:fillRect l="-836" t="-1045"/>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00282E4-83D2-904D-9A2B-0CF69B0170BE}"/>
              </a:ext>
            </a:extLst>
          </p:cNvPr>
          <p:cNvGrpSpPr/>
          <p:nvPr/>
        </p:nvGrpSpPr>
        <p:grpSpPr>
          <a:xfrm>
            <a:off x="217095" y="1060770"/>
            <a:ext cx="4845120" cy="3872169"/>
            <a:chOff x="57075" y="1242325"/>
            <a:chExt cx="4845120" cy="3872169"/>
          </a:xfrm>
        </p:grpSpPr>
        <p:cxnSp>
          <p:nvCxnSpPr>
            <p:cNvPr id="38" name="Straight Arrow Connector 37">
              <a:extLst>
                <a:ext uri="{FF2B5EF4-FFF2-40B4-BE49-F238E27FC236}">
                  <a16:creationId xmlns:a16="http://schemas.microsoft.com/office/drawing/2014/main" id="{6C248544-76E0-F646-8C35-255753E36F3D}"/>
                </a:ext>
              </a:extLst>
            </p:cNvPr>
            <p:cNvCxnSpPr>
              <a:cxnSpLocks/>
            </p:cNvCxnSpPr>
            <p:nvPr/>
          </p:nvCxnSpPr>
          <p:spPr>
            <a:xfrm flipH="1">
              <a:off x="2350759" y="2791508"/>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BFC39ADC-68DE-CA4A-A5A4-F993DC9F4D14}"/>
                </a:ext>
              </a:extLst>
            </p:cNvPr>
            <p:cNvGrpSpPr/>
            <p:nvPr/>
          </p:nvGrpSpPr>
          <p:grpSpPr>
            <a:xfrm>
              <a:off x="209231" y="2349657"/>
              <a:ext cx="1352583" cy="833545"/>
              <a:chOff x="5372921" y="2248209"/>
              <a:chExt cx="1352583" cy="833545"/>
            </a:xfrm>
          </p:grpSpPr>
          <p:sp>
            <p:nvSpPr>
              <p:cNvPr id="9" name="Oval 8">
                <a:extLst>
                  <a:ext uri="{FF2B5EF4-FFF2-40B4-BE49-F238E27FC236}">
                    <a16:creationId xmlns:a16="http://schemas.microsoft.com/office/drawing/2014/main" id="{28E39AF1-D828-4248-A382-D3F32FD17CA6}"/>
                  </a:ext>
                </a:extLst>
              </p:cNvPr>
              <p:cNvSpPr/>
              <p:nvPr/>
            </p:nvSpPr>
            <p:spPr>
              <a:xfrm>
                <a:off x="6176864" y="2248209"/>
                <a:ext cx="548640" cy="548640"/>
              </a:xfrm>
              <a:prstGeom prst="ellipse">
                <a:avLst/>
              </a:prstGeom>
              <a:solidFill>
                <a:schemeClr val="accent5">
                  <a:alpha val="79000"/>
                </a:scheme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CCD3D1E-CFB5-4647-AC0A-D01A65AF08C0}"/>
                  </a:ext>
                </a:extLst>
              </p:cNvPr>
              <p:cNvSpPr txBox="1"/>
              <p:nvPr/>
            </p:nvSpPr>
            <p:spPr>
              <a:xfrm>
                <a:off x="5372921" y="2743200"/>
                <a:ext cx="1130300" cy="338554"/>
              </a:xfrm>
              <a:prstGeom prst="rect">
                <a:avLst/>
              </a:prstGeom>
              <a:scene3d>
                <a:camera prst="orthographicFront"/>
                <a:lightRig rig="threePt" dir="t"/>
              </a:scene3d>
              <a:sp3d>
                <a:bevelT w="114300" prst="artDeco"/>
              </a:sp3d>
            </p:spPr>
            <p:txBody>
              <a:bodyPr vert="horz" wrap="square" lIns="0" tIns="30480" rIns="0" bIns="0" rtlCol="0">
                <a:spAutoFit/>
              </a:bodyPr>
              <a:lstStyle/>
              <a:p>
                <a:pPr marL="12700" marR="5080" algn="ctr">
                  <a:spcBef>
                    <a:spcPts val="240"/>
                  </a:spcBef>
                </a:pPr>
                <a:r>
                  <a:rPr lang="en-US" sz="2000" dirty="0">
                    <a:cs typeface="Arial"/>
                  </a:rPr>
                  <a:t>55.42 in</a:t>
                </a:r>
              </a:p>
            </p:txBody>
          </p:sp>
        </p:grpSp>
        <p:grpSp>
          <p:nvGrpSpPr>
            <p:cNvPr id="4" name="Group 3">
              <a:extLst>
                <a:ext uri="{FF2B5EF4-FFF2-40B4-BE49-F238E27FC236}">
                  <a16:creationId xmlns:a16="http://schemas.microsoft.com/office/drawing/2014/main" id="{B257D472-75AC-0944-A0AF-704D9FE0911F}"/>
                </a:ext>
              </a:extLst>
            </p:cNvPr>
            <p:cNvGrpSpPr/>
            <p:nvPr/>
          </p:nvGrpSpPr>
          <p:grpSpPr>
            <a:xfrm>
              <a:off x="57075" y="1242325"/>
              <a:ext cx="4845120" cy="3872169"/>
              <a:chOff x="4800525" y="968005"/>
              <a:chExt cx="4845120" cy="3872169"/>
            </a:xfrm>
          </p:grpSpPr>
          <p:grpSp>
            <p:nvGrpSpPr>
              <p:cNvPr id="20" name="Group 19">
                <a:extLst>
                  <a:ext uri="{FF2B5EF4-FFF2-40B4-BE49-F238E27FC236}">
                    <a16:creationId xmlns:a16="http://schemas.microsoft.com/office/drawing/2014/main" id="{92127C57-22EA-164D-91E0-1E13FA570F3B}"/>
                  </a:ext>
                </a:extLst>
              </p:cNvPr>
              <p:cNvGrpSpPr/>
              <p:nvPr/>
            </p:nvGrpSpPr>
            <p:grpSpPr>
              <a:xfrm>
                <a:off x="6165845" y="1397399"/>
                <a:ext cx="1042290" cy="703338"/>
                <a:chOff x="6586085" y="1570271"/>
                <a:chExt cx="1042290" cy="703338"/>
              </a:xfrm>
            </p:grpSpPr>
            <p:cxnSp>
              <p:nvCxnSpPr>
                <p:cNvPr id="13" name="Straight Arrow Connector 12">
                  <a:extLst>
                    <a:ext uri="{FF2B5EF4-FFF2-40B4-BE49-F238E27FC236}">
                      <a16:creationId xmlns:a16="http://schemas.microsoft.com/office/drawing/2014/main" id="{528FFA49-20AA-9B45-8AA8-7FA7257C9600}"/>
                    </a:ext>
                  </a:extLst>
                </p:cNvPr>
                <p:cNvCxnSpPr>
                  <a:cxnSpLocks/>
                </p:cNvCxnSpPr>
                <p:nvPr/>
              </p:nvCxnSpPr>
              <p:spPr>
                <a:xfrm flipH="1">
                  <a:off x="6586085" y="1570271"/>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D13A188-B4A4-414D-B71C-9C0D968835E4}"/>
                    </a:ext>
                  </a:extLst>
                </p:cNvPr>
                <p:cNvCxnSpPr>
                  <a:cxnSpLocks/>
                </p:cNvCxnSpPr>
                <p:nvPr/>
              </p:nvCxnSpPr>
              <p:spPr>
                <a:xfrm>
                  <a:off x="7172938" y="1573147"/>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7123063A-7B22-9646-9941-ABF863A1889B}"/>
                  </a:ext>
                </a:extLst>
              </p:cNvPr>
              <p:cNvSpPr txBox="1"/>
              <p:nvPr/>
            </p:nvSpPr>
            <p:spPr>
              <a:xfrm>
                <a:off x="5756624" y="968005"/>
                <a:ext cx="1847462" cy="565861"/>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91440" rIns="0" bIns="91440" rtlCol="0" anchor="ctr">
                <a:spAutoFit/>
              </a:bodyPr>
              <a:lstStyle/>
              <a:p>
                <a:pPr marL="12700" marR="5080" algn="ctr">
                  <a:lnSpc>
                    <a:spcPts val="3200"/>
                  </a:lnSpc>
                  <a:spcBef>
                    <a:spcPts val="1000"/>
                  </a:spcBef>
                  <a:spcAft>
                    <a:spcPts val="1000"/>
                  </a:spcAft>
                </a:pPr>
                <a:r>
                  <a:rPr lang="en-US" sz="2400" dirty="0">
                    <a:cs typeface="Arial"/>
                  </a:rPr>
                  <a:t>Elevation</a:t>
                </a:r>
              </a:p>
            </p:txBody>
          </p:sp>
          <p:sp>
            <p:nvSpPr>
              <p:cNvPr id="18" name="TextBox 17">
                <a:extLst>
                  <a:ext uri="{FF2B5EF4-FFF2-40B4-BE49-F238E27FC236}">
                    <a16:creationId xmlns:a16="http://schemas.microsoft.com/office/drawing/2014/main" id="{0A50D92D-51E8-1049-A90E-EAC7F8B01B48}"/>
                  </a:ext>
                </a:extLst>
              </p:cNvPr>
              <p:cNvSpPr txBox="1"/>
              <p:nvPr/>
            </p:nvSpPr>
            <p:spPr>
              <a:xfrm>
                <a:off x="7268418" y="1649724"/>
                <a:ext cx="1280730" cy="307777"/>
              </a:xfrm>
              <a:prstGeom prst="rect">
                <a:avLst/>
              </a:prstGeom>
            </p:spPr>
            <p:txBody>
              <a:bodyPr vert="horz" wrap="square" lIns="0" tIns="30480" rIns="0" bIns="0" rtlCol="0">
                <a:spAutoFit/>
              </a:bodyPr>
              <a:lstStyle/>
              <a:p>
                <a:pPr marL="12700" marR="5080" algn="ctr">
                  <a:spcBef>
                    <a:spcPts val="240"/>
                  </a:spcBef>
                </a:pPr>
                <a:r>
                  <a:rPr lang="en-US" i="1" dirty="0">
                    <a:solidFill>
                      <a:schemeClr val="tx1">
                        <a:lumMod val="50000"/>
                        <a:lumOff val="50000"/>
                      </a:schemeClr>
                    </a:solidFill>
                    <a:latin typeface="Arial"/>
                    <a:cs typeface="Arial"/>
                  </a:rPr>
                  <a:t>&lt; 7,900 ft</a:t>
                </a:r>
              </a:p>
            </p:txBody>
          </p:sp>
          <p:grpSp>
            <p:nvGrpSpPr>
              <p:cNvPr id="23" name="Group 22">
                <a:extLst>
                  <a:ext uri="{FF2B5EF4-FFF2-40B4-BE49-F238E27FC236}">
                    <a16:creationId xmlns:a16="http://schemas.microsoft.com/office/drawing/2014/main" id="{E6FE7AB5-A91E-AF48-8E5B-DEAF99FCFEED}"/>
                  </a:ext>
                </a:extLst>
              </p:cNvPr>
              <p:cNvGrpSpPr/>
              <p:nvPr/>
            </p:nvGrpSpPr>
            <p:grpSpPr>
              <a:xfrm>
                <a:off x="6353768" y="2539519"/>
                <a:ext cx="1822946" cy="1783439"/>
                <a:chOff x="5805429" y="1573147"/>
                <a:chExt cx="1822946" cy="1783439"/>
              </a:xfrm>
            </p:grpSpPr>
            <p:cxnSp>
              <p:nvCxnSpPr>
                <p:cNvPr id="24" name="Straight Arrow Connector 23">
                  <a:extLst>
                    <a:ext uri="{FF2B5EF4-FFF2-40B4-BE49-F238E27FC236}">
                      <a16:creationId xmlns:a16="http://schemas.microsoft.com/office/drawing/2014/main" id="{83E0CBFA-05F5-A743-ABCC-0173B640B429}"/>
                    </a:ext>
                  </a:extLst>
                </p:cNvPr>
                <p:cNvCxnSpPr>
                  <a:cxnSpLocks/>
                </p:cNvCxnSpPr>
                <p:nvPr/>
              </p:nvCxnSpPr>
              <p:spPr>
                <a:xfrm flipH="1">
                  <a:off x="5805429" y="2656124"/>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E32021E-C2EC-C24D-998B-E9FB779730D5}"/>
                    </a:ext>
                  </a:extLst>
                </p:cNvPr>
                <p:cNvCxnSpPr>
                  <a:cxnSpLocks/>
                </p:cNvCxnSpPr>
                <p:nvPr/>
              </p:nvCxnSpPr>
              <p:spPr>
                <a:xfrm>
                  <a:off x="7172938" y="1573147"/>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Oval 25">
                <a:extLst>
                  <a:ext uri="{FF2B5EF4-FFF2-40B4-BE49-F238E27FC236}">
                    <a16:creationId xmlns:a16="http://schemas.microsoft.com/office/drawing/2014/main" id="{99A1B6D4-A06D-0B4E-8669-CF6D7CCC6394}"/>
                  </a:ext>
                </a:extLst>
              </p:cNvPr>
              <p:cNvSpPr/>
              <p:nvPr/>
            </p:nvSpPr>
            <p:spPr>
              <a:xfrm>
                <a:off x="5930825" y="4291534"/>
                <a:ext cx="548640" cy="548640"/>
              </a:xfrm>
              <a:prstGeom prst="ellipse">
                <a:avLst/>
              </a:prstGeom>
              <a:solidFill>
                <a:schemeClr val="accent5">
                  <a:alpha val="79000"/>
                </a:scheme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D1B840F-D3F0-3F49-A9CB-E3EA9F1C6097}"/>
                  </a:ext>
                </a:extLst>
              </p:cNvPr>
              <p:cNvSpPr/>
              <p:nvPr/>
            </p:nvSpPr>
            <p:spPr>
              <a:xfrm>
                <a:off x="8069804" y="3199839"/>
                <a:ext cx="548640" cy="548640"/>
              </a:xfrm>
              <a:prstGeom prst="ellipse">
                <a:avLst/>
              </a:prstGeom>
              <a:solidFill>
                <a:schemeClr val="accent5">
                  <a:alpha val="79000"/>
                </a:scheme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7AD371C-A381-3349-ACB9-5AEE0DC9C856}"/>
                      </a:ext>
                    </a:extLst>
                  </p:cNvPr>
                  <p:cNvSpPr txBox="1"/>
                  <p:nvPr/>
                </p:nvSpPr>
                <p:spPr>
                  <a:xfrm>
                    <a:off x="8053294" y="2767782"/>
                    <a:ext cx="1130300" cy="307777"/>
                  </a:xfrm>
                  <a:prstGeom prst="rect">
                    <a:avLst/>
                  </a:prstGeom>
                </p:spPr>
                <p:txBody>
                  <a:bodyPr vert="horz" wrap="square" lIns="0" tIns="30480" rIns="0" bIns="0" rtlCol="0">
                    <a:spAutoFit/>
                  </a:bodyPr>
                  <a:lstStyle/>
                  <a:p>
                    <a:pPr marL="12700" marR="5080" algn="ctr">
                      <a:spcBef>
                        <a:spcPts val="240"/>
                      </a:spcBef>
                    </a:pPr>
                    <a:r>
                      <a:rPr lang="en-US" i="1" dirty="0">
                        <a:solidFill>
                          <a:schemeClr val="tx1">
                            <a:lumMod val="50000"/>
                            <a:lumOff val="50000"/>
                          </a:schemeClr>
                        </a:solidFill>
                        <a:latin typeface="Arial"/>
                        <a:cs typeface="Arial"/>
                      </a:rPr>
                      <a:t>&lt; 2.5</a:t>
                    </a:r>
                    <a14:m>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cs typeface="Arial"/>
                          </a:rPr>
                          <m:t>°</m:t>
                        </m:r>
                      </m:oMath>
                    </a14:m>
                    <a:r>
                      <a:rPr lang="en-US" i="1" dirty="0">
                        <a:solidFill>
                          <a:schemeClr val="tx1">
                            <a:lumMod val="50000"/>
                            <a:lumOff val="50000"/>
                          </a:schemeClr>
                        </a:solidFill>
                        <a:latin typeface="Arial"/>
                        <a:cs typeface="Arial"/>
                      </a:rPr>
                      <a:t> </a:t>
                    </a:r>
                  </a:p>
                </p:txBody>
              </p:sp>
            </mc:Choice>
            <mc:Fallback xmlns="">
              <p:sp>
                <p:nvSpPr>
                  <p:cNvPr id="30" name="TextBox 29">
                    <a:extLst>
                      <a:ext uri="{FF2B5EF4-FFF2-40B4-BE49-F238E27FC236}">
                        <a16:creationId xmlns:a16="http://schemas.microsoft.com/office/drawing/2014/main" id="{E7AD371C-A381-3349-ACB9-5AEE0DC9C856}"/>
                      </a:ext>
                    </a:extLst>
                  </p:cNvPr>
                  <p:cNvSpPr txBox="1">
                    <a:spLocks noRot="1" noChangeAspect="1" noMove="1" noResize="1" noEditPoints="1" noAdjustHandles="1" noChangeArrowheads="1" noChangeShapeType="1" noTextEdit="1"/>
                  </p:cNvSpPr>
                  <p:nvPr/>
                </p:nvSpPr>
                <p:spPr>
                  <a:xfrm>
                    <a:off x="8053294" y="2767782"/>
                    <a:ext cx="1130300" cy="307777"/>
                  </a:xfrm>
                  <a:prstGeom prst="rect">
                    <a:avLst/>
                  </a:prstGeom>
                  <a:blipFill>
                    <a:blip r:embed="rId3"/>
                    <a:stretch>
                      <a:fillRect t="-12000" b="-4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1568BA7F-A94B-EA4B-A092-8DFE3FEF6E30}"/>
                  </a:ext>
                </a:extLst>
              </p:cNvPr>
              <p:cNvSpPr txBox="1"/>
              <p:nvPr/>
            </p:nvSpPr>
            <p:spPr>
              <a:xfrm>
                <a:off x="4800525" y="4453575"/>
                <a:ext cx="1130300" cy="338554"/>
              </a:xfrm>
              <a:prstGeom prst="rect">
                <a:avLst/>
              </a:prstGeom>
            </p:spPr>
            <p:txBody>
              <a:bodyPr vert="horz" wrap="square" lIns="0" tIns="30480" rIns="0" bIns="0" rtlCol="0">
                <a:spAutoFit/>
              </a:bodyPr>
              <a:lstStyle/>
              <a:p>
                <a:pPr marL="12700" marR="5080" algn="ctr">
                  <a:spcBef>
                    <a:spcPts val="240"/>
                  </a:spcBef>
                </a:pPr>
                <a:r>
                  <a:rPr lang="en-US" sz="2000" dirty="0">
                    <a:cs typeface="Arial"/>
                  </a:rPr>
                  <a:t>53.67 in</a:t>
                </a:r>
              </a:p>
            </p:txBody>
          </p:sp>
          <p:sp>
            <p:nvSpPr>
              <p:cNvPr id="36" name="TextBox 35">
                <a:extLst>
                  <a:ext uri="{FF2B5EF4-FFF2-40B4-BE49-F238E27FC236}">
                    <a16:creationId xmlns:a16="http://schemas.microsoft.com/office/drawing/2014/main" id="{69ED2349-55C2-0B46-9E9D-F9124C18DC35}"/>
                  </a:ext>
                </a:extLst>
              </p:cNvPr>
              <p:cNvSpPr txBox="1"/>
              <p:nvPr/>
            </p:nvSpPr>
            <p:spPr>
              <a:xfrm>
                <a:off x="8515345" y="3521017"/>
                <a:ext cx="1130300" cy="338554"/>
              </a:xfrm>
              <a:prstGeom prst="rect">
                <a:avLst/>
              </a:prstGeom>
            </p:spPr>
            <p:txBody>
              <a:bodyPr vert="horz" wrap="square" lIns="0" tIns="30480" rIns="0" bIns="0" rtlCol="0">
                <a:spAutoFit/>
              </a:bodyPr>
              <a:lstStyle/>
              <a:p>
                <a:pPr marL="12700" marR="5080" algn="ctr">
                  <a:spcBef>
                    <a:spcPts val="240"/>
                  </a:spcBef>
                </a:pPr>
                <a:r>
                  <a:rPr lang="en-US" sz="2000" dirty="0">
                    <a:cs typeface="Arial"/>
                  </a:rPr>
                  <a:t>48.50 in</a:t>
                </a:r>
              </a:p>
            </p:txBody>
          </p:sp>
          <p:sp>
            <p:nvSpPr>
              <p:cNvPr id="16" name="TextBox 15">
                <a:extLst>
                  <a:ext uri="{FF2B5EF4-FFF2-40B4-BE49-F238E27FC236}">
                    <a16:creationId xmlns:a16="http://schemas.microsoft.com/office/drawing/2014/main" id="{D54C01FB-7222-6B4D-9E01-65C777697882}"/>
                  </a:ext>
                </a:extLst>
              </p:cNvPr>
              <p:cNvSpPr txBox="1"/>
              <p:nvPr/>
            </p:nvSpPr>
            <p:spPr>
              <a:xfrm>
                <a:off x="7008163" y="2119264"/>
                <a:ext cx="1137730" cy="565861"/>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91440" rIns="0" bIns="91440" rtlCol="0" anchor="ctr">
                <a:spAutoFit/>
              </a:bodyPr>
              <a:lstStyle/>
              <a:p>
                <a:pPr marL="12700" marR="5080" algn="ctr">
                  <a:lnSpc>
                    <a:spcPts val="3200"/>
                  </a:lnSpc>
                  <a:spcBef>
                    <a:spcPts val="1000"/>
                  </a:spcBef>
                  <a:spcAft>
                    <a:spcPts val="1000"/>
                  </a:spcAft>
                </a:pPr>
                <a:r>
                  <a:rPr lang="en-US" sz="2400" dirty="0">
                    <a:cs typeface="Arial"/>
                  </a:rPr>
                  <a:t>Slope</a:t>
                </a:r>
              </a:p>
            </p:txBody>
          </p:sp>
        </p:grpSp>
        <p:cxnSp>
          <p:nvCxnSpPr>
            <p:cNvPr id="39" name="Straight Arrow Connector 38">
              <a:extLst>
                <a:ext uri="{FF2B5EF4-FFF2-40B4-BE49-F238E27FC236}">
                  <a16:creationId xmlns:a16="http://schemas.microsoft.com/office/drawing/2014/main" id="{D3C9A204-CC18-0A4C-AB3D-E61B5A1DC645}"/>
                </a:ext>
              </a:extLst>
            </p:cNvPr>
            <p:cNvCxnSpPr>
              <a:cxnSpLocks/>
            </p:cNvCxnSpPr>
            <p:nvPr/>
          </p:nvCxnSpPr>
          <p:spPr>
            <a:xfrm>
              <a:off x="2176472" y="3908421"/>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A43B50F1-E7ED-144C-AF91-8BB3C348DCB0}"/>
                </a:ext>
              </a:extLst>
            </p:cNvPr>
            <p:cNvSpPr/>
            <p:nvPr/>
          </p:nvSpPr>
          <p:spPr>
            <a:xfrm flipH="1">
              <a:off x="2524968" y="4565854"/>
              <a:ext cx="548640" cy="548640"/>
            </a:xfrm>
            <a:prstGeom prst="ellipse">
              <a:avLst/>
            </a:prstGeom>
            <a:solidFill>
              <a:schemeClr val="accent5">
                <a:alpha val="79000"/>
              </a:scheme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D7648C59-4339-F34E-8137-B6BE8833FCE4}"/>
                </a:ext>
              </a:extLst>
            </p:cNvPr>
            <p:cNvSpPr txBox="1"/>
            <p:nvPr/>
          </p:nvSpPr>
          <p:spPr>
            <a:xfrm>
              <a:off x="1108897" y="3514301"/>
              <a:ext cx="1847462" cy="565861"/>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91440" rIns="0" bIns="91440" rtlCol="0" anchor="ctr">
              <a:spAutoFit/>
            </a:bodyPr>
            <a:lstStyle/>
            <a:p>
              <a:pPr marL="12700" marR="5080" algn="ctr">
                <a:lnSpc>
                  <a:spcPts val="3200"/>
                </a:lnSpc>
                <a:spcBef>
                  <a:spcPts val="1000"/>
                </a:spcBef>
                <a:spcAft>
                  <a:spcPts val="1000"/>
                </a:spcAft>
              </a:pPr>
              <a:r>
                <a:rPr lang="en-US" sz="2400" dirty="0">
                  <a:cs typeface="Arial"/>
                </a:rPr>
                <a:t>Elevation</a:t>
              </a:r>
            </a:p>
          </p:txBody>
        </p:sp>
        <p:sp>
          <p:nvSpPr>
            <p:cNvPr id="41" name="TextBox 40">
              <a:extLst>
                <a:ext uri="{FF2B5EF4-FFF2-40B4-BE49-F238E27FC236}">
                  <a16:creationId xmlns:a16="http://schemas.microsoft.com/office/drawing/2014/main" id="{9D4BC7A9-2E1A-6240-909D-4949A1BECEEB}"/>
                </a:ext>
              </a:extLst>
            </p:cNvPr>
            <p:cNvSpPr txBox="1"/>
            <p:nvPr/>
          </p:nvSpPr>
          <p:spPr>
            <a:xfrm>
              <a:off x="2567271" y="4202471"/>
              <a:ext cx="1280730" cy="307777"/>
            </a:xfrm>
            <a:prstGeom prst="rect">
              <a:avLst/>
            </a:prstGeom>
          </p:spPr>
          <p:txBody>
            <a:bodyPr vert="horz" wrap="square" lIns="0" tIns="30480" rIns="0" bIns="0" rtlCol="0">
              <a:spAutoFit/>
            </a:bodyPr>
            <a:lstStyle/>
            <a:p>
              <a:pPr marL="12700" marR="5080" algn="ctr">
                <a:spcBef>
                  <a:spcPts val="240"/>
                </a:spcBef>
              </a:pPr>
              <a:r>
                <a:rPr lang="en-US" i="1" dirty="0">
                  <a:solidFill>
                    <a:schemeClr val="tx1">
                      <a:lumMod val="50000"/>
                      <a:lumOff val="50000"/>
                    </a:schemeClr>
                  </a:solidFill>
                  <a:latin typeface="Arial"/>
                  <a:cs typeface="Arial"/>
                </a:rPr>
                <a:t>&lt; 6,200 ft</a:t>
              </a:r>
            </a:p>
          </p:txBody>
        </p:sp>
        <p:sp>
          <p:nvSpPr>
            <p:cNvPr id="42" name="TextBox 41">
              <a:extLst>
                <a:ext uri="{FF2B5EF4-FFF2-40B4-BE49-F238E27FC236}">
                  <a16:creationId xmlns:a16="http://schemas.microsoft.com/office/drawing/2014/main" id="{F62A05E0-99C7-9B46-8AD7-EC3C7C51AA38}"/>
                </a:ext>
              </a:extLst>
            </p:cNvPr>
            <p:cNvSpPr txBox="1"/>
            <p:nvPr/>
          </p:nvSpPr>
          <p:spPr>
            <a:xfrm>
              <a:off x="3085038" y="4721487"/>
              <a:ext cx="1130300" cy="338554"/>
            </a:xfrm>
            <a:prstGeom prst="rect">
              <a:avLst/>
            </a:prstGeom>
          </p:spPr>
          <p:txBody>
            <a:bodyPr vert="horz" wrap="square" lIns="0" tIns="30480" rIns="0" bIns="0" rtlCol="0">
              <a:spAutoFit/>
            </a:bodyPr>
            <a:lstStyle/>
            <a:p>
              <a:pPr marL="12700" marR="5080" algn="ctr">
                <a:spcBef>
                  <a:spcPts val="240"/>
                </a:spcBef>
              </a:pPr>
              <a:r>
                <a:rPr lang="en-US" sz="2000" dirty="0">
                  <a:cs typeface="Arial"/>
                </a:rPr>
                <a:t>13.67 in</a:t>
              </a:r>
            </a:p>
          </p:txBody>
        </p:sp>
      </p:grpSp>
    </p:spTree>
    <p:extLst>
      <p:ext uri="{BB962C8B-B14F-4D97-AF65-F5344CB8AC3E}">
        <p14:creationId xmlns:p14="http://schemas.microsoft.com/office/powerpoint/2010/main" val="421673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Trees Make Local Predictions</a:t>
            </a:r>
          </a:p>
        </p:txBody>
      </p:sp>
      <p:grpSp>
        <p:nvGrpSpPr>
          <p:cNvPr id="10" name="Group 9">
            <a:extLst>
              <a:ext uri="{FF2B5EF4-FFF2-40B4-BE49-F238E27FC236}">
                <a16:creationId xmlns:a16="http://schemas.microsoft.com/office/drawing/2014/main" id="{500282E4-83D2-904D-9A2B-0CF69B0170BE}"/>
              </a:ext>
            </a:extLst>
          </p:cNvPr>
          <p:cNvGrpSpPr/>
          <p:nvPr/>
        </p:nvGrpSpPr>
        <p:grpSpPr>
          <a:xfrm>
            <a:off x="217095" y="1060770"/>
            <a:ext cx="4845120" cy="3872169"/>
            <a:chOff x="57075" y="1242325"/>
            <a:chExt cx="4845120" cy="3872169"/>
          </a:xfrm>
        </p:grpSpPr>
        <p:cxnSp>
          <p:nvCxnSpPr>
            <p:cNvPr id="38" name="Straight Arrow Connector 37">
              <a:extLst>
                <a:ext uri="{FF2B5EF4-FFF2-40B4-BE49-F238E27FC236}">
                  <a16:creationId xmlns:a16="http://schemas.microsoft.com/office/drawing/2014/main" id="{6C248544-76E0-F646-8C35-255753E36F3D}"/>
                </a:ext>
              </a:extLst>
            </p:cNvPr>
            <p:cNvCxnSpPr>
              <a:cxnSpLocks/>
            </p:cNvCxnSpPr>
            <p:nvPr/>
          </p:nvCxnSpPr>
          <p:spPr>
            <a:xfrm flipH="1">
              <a:off x="2350759" y="2791508"/>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BFC39ADC-68DE-CA4A-A5A4-F993DC9F4D14}"/>
                </a:ext>
              </a:extLst>
            </p:cNvPr>
            <p:cNvGrpSpPr/>
            <p:nvPr/>
          </p:nvGrpSpPr>
          <p:grpSpPr>
            <a:xfrm>
              <a:off x="209231" y="2349657"/>
              <a:ext cx="1352583" cy="833545"/>
              <a:chOff x="5372921" y="2248209"/>
              <a:chExt cx="1352583" cy="833545"/>
            </a:xfrm>
          </p:grpSpPr>
          <p:sp>
            <p:nvSpPr>
              <p:cNvPr id="9" name="Oval 8">
                <a:extLst>
                  <a:ext uri="{FF2B5EF4-FFF2-40B4-BE49-F238E27FC236}">
                    <a16:creationId xmlns:a16="http://schemas.microsoft.com/office/drawing/2014/main" id="{28E39AF1-D828-4248-A382-D3F32FD17CA6}"/>
                  </a:ext>
                </a:extLst>
              </p:cNvPr>
              <p:cNvSpPr/>
              <p:nvPr/>
            </p:nvSpPr>
            <p:spPr>
              <a:xfrm>
                <a:off x="6176864" y="2248209"/>
                <a:ext cx="548640" cy="548640"/>
              </a:xfrm>
              <a:prstGeom prst="ellipse">
                <a:avLst/>
              </a:prstGeom>
              <a:solidFill>
                <a:schemeClr val="accent5">
                  <a:alpha val="79000"/>
                </a:scheme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CCD3D1E-CFB5-4647-AC0A-D01A65AF08C0}"/>
                  </a:ext>
                </a:extLst>
              </p:cNvPr>
              <p:cNvSpPr txBox="1"/>
              <p:nvPr/>
            </p:nvSpPr>
            <p:spPr>
              <a:xfrm>
                <a:off x="5372921" y="2743200"/>
                <a:ext cx="1130300" cy="338554"/>
              </a:xfrm>
              <a:prstGeom prst="rect">
                <a:avLst/>
              </a:prstGeom>
              <a:scene3d>
                <a:camera prst="orthographicFront"/>
                <a:lightRig rig="threePt" dir="t"/>
              </a:scene3d>
              <a:sp3d>
                <a:bevelT w="114300" prst="artDeco"/>
              </a:sp3d>
            </p:spPr>
            <p:txBody>
              <a:bodyPr vert="horz" wrap="square" lIns="0" tIns="30480" rIns="0" bIns="0" rtlCol="0">
                <a:spAutoFit/>
              </a:bodyPr>
              <a:lstStyle/>
              <a:p>
                <a:pPr marL="12700" marR="5080" algn="ctr">
                  <a:spcBef>
                    <a:spcPts val="240"/>
                  </a:spcBef>
                </a:pPr>
                <a:r>
                  <a:rPr lang="en-US" sz="2000" dirty="0">
                    <a:cs typeface="Arial"/>
                  </a:rPr>
                  <a:t>55.42 in</a:t>
                </a:r>
              </a:p>
            </p:txBody>
          </p:sp>
        </p:grpSp>
        <p:grpSp>
          <p:nvGrpSpPr>
            <p:cNvPr id="4" name="Group 3">
              <a:extLst>
                <a:ext uri="{FF2B5EF4-FFF2-40B4-BE49-F238E27FC236}">
                  <a16:creationId xmlns:a16="http://schemas.microsoft.com/office/drawing/2014/main" id="{B257D472-75AC-0944-A0AF-704D9FE0911F}"/>
                </a:ext>
              </a:extLst>
            </p:cNvPr>
            <p:cNvGrpSpPr/>
            <p:nvPr/>
          </p:nvGrpSpPr>
          <p:grpSpPr>
            <a:xfrm>
              <a:off x="57075" y="1242325"/>
              <a:ext cx="4845120" cy="3872169"/>
              <a:chOff x="4800525" y="968005"/>
              <a:chExt cx="4845120" cy="3872169"/>
            </a:xfrm>
          </p:grpSpPr>
          <p:grpSp>
            <p:nvGrpSpPr>
              <p:cNvPr id="20" name="Group 19">
                <a:extLst>
                  <a:ext uri="{FF2B5EF4-FFF2-40B4-BE49-F238E27FC236}">
                    <a16:creationId xmlns:a16="http://schemas.microsoft.com/office/drawing/2014/main" id="{92127C57-22EA-164D-91E0-1E13FA570F3B}"/>
                  </a:ext>
                </a:extLst>
              </p:cNvPr>
              <p:cNvGrpSpPr/>
              <p:nvPr/>
            </p:nvGrpSpPr>
            <p:grpSpPr>
              <a:xfrm>
                <a:off x="6165845" y="1397399"/>
                <a:ext cx="1042290" cy="703338"/>
                <a:chOff x="6586085" y="1570271"/>
                <a:chExt cx="1042290" cy="703338"/>
              </a:xfrm>
            </p:grpSpPr>
            <p:cxnSp>
              <p:nvCxnSpPr>
                <p:cNvPr id="13" name="Straight Arrow Connector 12">
                  <a:extLst>
                    <a:ext uri="{FF2B5EF4-FFF2-40B4-BE49-F238E27FC236}">
                      <a16:creationId xmlns:a16="http://schemas.microsoft.com/office/drawing/2014/main" id="{528FFA49-20AA-9B45-8AA8-7FA7257C9600}"/>
                    </a:ext>
                  </a:extLst>
                </p:cNvPr>
                <p:cNvCxnSpPr>
                  <a:cxnSpLocks/>
                </p:cNvCxnSpPr>
                <p:nvPr/>
              </p:nvCxnSpPr>
              <p:spPr>
                <a:xfrm flipH="1">
                  <a:off x="6586085" y="1570271"/>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D13A188-B4A4-414D-B71C-9C0D968835E4}"/>
                    </a:ext>
                  </a:extLst>
                </p:cNvPr>
                <p:cNvCxnSpPr>
                  <a:cxnSpLocks/>
                </p:cNvCxnSpPr>
                <p:nvPr/>
              </p:nvCxnSpPr>
              <p:spPr>
                <a:xfrm>
                  <a:off x="7172938" y="1573147"/>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7123063A-7B22-9646-9941-ABF863A1889B}"/>
                  </a:ext>
                </a:extLst>
              </p:cNvPr>
              <p:cNvSpPr txBox="1"/>
              <p:nvPr/>
            </p:nvSpPr>
            <p:spPr>
              <a:xfrm>
                <a:off x="5756624" y="968005"/>
                <a:ext cx="1847462" cy="565861"/>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91440" rIns="0" bIns="91440" rtlCol="0" anchor="ctr">
                <a:spAutoFit/>
              </a:bodyPr>
              <a:lstStyle/>
              <a:p>
                <a:pPr marL="12700" marR="5080" algn="ctr">
                  <a:lnSpc>
                    <a:spcPts val="3200"/>
                  </a:lnSpc>
                  <a:spcBef>
                    <a:spcPts val="1000"/>
                  </a:spcBef>
                  <a:spcAft>
                    <a:spcPts val="1000"/>
                  </a:spcAft>
                </a:pPr>
                <a:r>
                  <a:rPr lang="en-US" sz="2400" dirty="0">
                    <a:cs typeface="Arial"/>
                  </a:rPr>
                  <a:t>Elevation</a:t>
                </a:r>
              </a:p>
            </p:txBody>
          </p:sp>
          <p:sp>
            <p:nvSpPr>
              <p:cNvPr id="18" name="TextBox 17">
                <a:extLst>
                  <a:ext uri="{FF2B5EF4-FFF2-40B4-BE49-F238E27FC236}">
                    <a16:creationId xmlns:a16="http://schemas.microsoft.com/office/drawing/2014/main" id="{0A50D92D-51E8-1049-A90E-EAC7F8B01B48}"/>
                  </a:ext>
                </a:extLst>
              </p:cNvPr>
              <p:cNvSpPr txBox="1"/>
              <p:nvPr/>
            </p:nvSpPr>
            <p:spPr>
              <a:xfrm>
                <a:off x="7268418" y="1649724"/>
                <a:ext cx="1280730" cy="307777"/>
              </a:xfrm>
              <a:prstGeom prst="rect">
                <a:avLst/>
              </a:prstGeom>
            </p:spPr>
            <p:txBody>
              <a:bodyPr vert="horz" wrap="square" lIns="0" tIns="30480" rIns="0" bIns="0" rtlCol="0">
                <a:spAutoFit/>
              </a:bodyPr>
              <a:lstStyle/>
              <a:p>
                <a:pPr marL="12700" marR="5080" algn="ctr">
                  <a:spcBef>
                    <a:spcPts val="240"/>
                  </a:spcBef>
                </a:pPr>
                <a:r>
                  <a:rPr lang="en-US" i="1" dirty="0">
                    <a:solidFill>
                      <a:schemeClr val="tx1">
                        <a:lumMod val="50000"/>
                        <a:lumOff val="50000"/>
                      </a:schemeClr>
                    </a:solidFill>
                    <a:latin typeface="Arial"/>
                    <a:cs typeface="Arial"/>
                  </a:rPr>
                  <a:t>&lt; 7,900 ft</a:t>
                </a:r>
              </a:p>
            </p:txBody>
          </p:sp>
          <p:grpSp>
            <p:nvGrpSpPr>
              <p:cNvPr id="23" name="Group 22">
                <a:extLst>
                  <a:ext uri="{FF2B5EF4-FFF2-40B4-BE49-F238E27FC236}">
                    <a16:creationId xmlns:a16="http://schemas.microsoft.com/office/drawing/2014/main" id="{E6FE7AB5-A91E-AF48-8E5B-DEAF99FCFEED}"/>
                  </a:ext>
                </a:extLst>
              </p:cNvPr>
              <p:cNvGrpSpPr/>
              <p:nvPr/>
            </p:nvGrpSpPr>
            <p:grpSpPr>
              <a:xfrm>
                <a:off x="6353768" y="2539519"/>
                <a:ext cx="1822946" cy="1783439"/>
                <a:chOff x="5805429" y="1573147"/>
                <a:chExt cx="1822946" cy="1783439"/>
              </a:xfrm>
            </p:grpSpPr>
            <p:cxnSp>
              <p:nvCxnSpPr>
                <p:cNvPr id="24" name="Straight Arrow Connector 23">
                  <a:extLst>
                    <a:ext uri="{FF2B5EF4-FFF2-40B4-BE49-F238E27FC236}">
                      <a16:creationId xmlns:a16="http://schemas.microsoft.com/office/drawing/2014/main" id="{83E0CBFA-05F5-A743-ABCC-0173B640B429}"/>
                    </a:ext>
                  </a:extLst>
                </p:cNvPr>
                <p:cNvCxnSpPr>
                  <a:cxnSpLocks/>
                </p:cNvCxnSpPr>
                <p:nvPr/>
              </p:nvCxnSpPr>
              <p:spPr>
                <a:xfrm flipH="1">
                  <a:off x="5805429" y="2656124"/>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E32021E-C2EC-C24D-998B-E9FB779730D5}"/>
                    </a:ext>
                  </a:extLst>
                </p:cNvPr>
                <p:cNvCxnSpPr>
                  <a:cxnSpLocks/>
                </p:cNvCxnSpPr>
                <p:nvPr/>
              </p:nvCxnSpPr>
              <p:spPr>
                <a:xfrm>
                  <a:off x="7172938" y="1573147"/>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Oval 25">
                <a:extLst>
                  <a:ext uri="{FF2B5EF4-FFF2-40B4-BE49-F238E27FC236}">
                    <a16:creationId xmlns:a16="http://schemas.microsoft.com/office/drawing/2014/main" id="{99A1B6D4-A06D-0B4E-8669-CF6D7CCC6394}"/>
                  </a:ext>
                </a:extLst>
              </p:cNvPr>
              <p:cNvSpPr/>
              <p:nvPr/>
            </p:nvSpPr>
            <p:spPr>
              <a:xfrm>
                <a:off x="5930825" y="4291534"/>
                <a:ext cx="548640" cy="548640"/>
              </a:xfrm>
              <a:prstGeom prst="ellipse">
                <a:avLst/>
              </a:prstGeom>
              <a:solidFill>
                <a:schemeClr val="accent5">
                  <a:alpha val="79000"/>
                </a:scheme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D1B840F-D3F0-3F49-A9CB-E3EA9F1C6097}"/>
                  </a:ext>
                </a:extLst>
              </p:cNvPr>
              <p:cNvSpPr/>
              <p:nvPr/>
            </p:nvSpPr>
            <p:spPr>
              <a:xfrm>
                <a:off x="8069804" y="3199839"/>
                <a:ext cx="548640" cy="548640"/>
              </a:xfrm>
              <a:prstGeom prst="ellipse">
                <a:avLst/>
              </a:prstGeom>
              <a:solidFill>
                <a:schemeClr val="accent5">
                  <a:alpha val="79000"/>
                </a:scheme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7AD371C-A381-3349-ACB9-5AEE0DC9C856}"/>
                      </a:ext>
                    </a:extLst>
                  </p:cNvPr>
                  <p:cNvSpPr txBox="1"/>
                  <p:nvPr/>
                </p:nvSpPr>
                <p:spPr>
                  <a:xfrm>
                    <a:off x="8053294" y="2767782"/>
                    <a:ext cx="1130300" cy="307777"/>
                  </a:xfrm>
                  <a:prstGeom prst="rect">
                    <a:avLst/>
                  </a:prstGeom>
                </p:spPr>
                <p:txBody>
                  <a:bodyPr vert="horz" wrap="square" lIns="0" tIns="30480" rIns="0" bIns="0" rtlCol="0">
                    <a:spAutoFit/>
                  </a:bodyPr>
                  <a:lstStyle/>
                  <a:p>
                    <a:pPr marL="12700" marR="5080" algn="ctr">
                      <a:spcBef>
                        <a:spcPts val="240"/>
                      </a:spcBef>
                    </a:pPr>
                    <a:r>
                      <a:rPr lang="en-US" i="1" dirty="0">
                        <a:solidFill>
                          <a:schemeClr val="tx1">
                            <a:lumMod val="50000"/>
                            <a:lumOff val="50000"/>
                          </a:schemeClr>
                        </a:solidFill>
                        <a:latin typeface="Arial"/>
                        <a:cs typeface="Arial"/>
                      </a:rPr>
                      <a:t>&lt; 2.5</a:t>
                    </a:r>
                    <a14:m>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cs typeface="Arial"/>
                          </a:rPr>
                          <m:t>°</m:t>
                        </m:r>
                      </m:oMath>
                    </a14:m>
                    <a:r>
                      <a:rPr lang="en-US" i="1" dirty="0">
                        <a:solidFill>
                          <a:schemeClr val="tx1">
                            <a:lumMod val="50000"/>
                            <a:lumOff val="50000"/>
                          </a:schemeClr>
                        </a:solidFill>
                        <a:latin typeface="Arial"/>
                        <a:cs typeface="Arial"/>
                      </a:rPr>
                      <a:t> </a:t>
                    </a:r>
                  </a:p>
                </p:txBody>
              </p:sp>
            </mc:Choice>
            <mc:Fallback xmlns="">
              <p:sp>
                <p:nvSpPr>
                  <p:cNvPr id="30" name="TextBox 29">
                    <a:extLst>
                      <a:ext uri="{FF2B5EF4-FFF2-40B4-BE49-F238E27FC236}">
                        <a16:creationId xmlns:a16="http://schemas.microsoft.com/office/drawing/2014/main" id="{E7AD371C-A381-3349-ACB9-5AEE0DC9C856}"/>
                      </a:ext>
                    </a:extLst>
                  </p:cNvPr>
                  <p:cNvSpPr txBox="1">
                    <a:spLocks noRot="1" noChangeAspect="1" noMove="1" noResize="1" noEditPoints="1" noAdjustHandles="1" noChangeArrowheads="1" noChangeShapeType="1" noTextEdit="1"/>
                  </p:cNvSpPr>
                  <p:nvPr/>
                </p:nvSpPr>
                <p:spPr>
                  <a:xfrm>
                    <a:off x="8053294" y="2767782"/>
                    <a:ext cx="1130300" cy="307777"/>
                  </a:xfrm>
                  <a:prstGeom prst="rect">
                    <a:avLst/>
                  </a:prstGeom>
                  <a:blipFill>
                    <a:blip r:embed="rId3"/>
                    <a:stretch>
                      <a:fillRect t="-12000" b="-4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1568BA7F-A94B-EA4B-A092-8DFE3FEF6E30}"/>
                  </a:ext>
                </a:extLst>
              </p:cNvPr>
              <p:cNvSpPr txBox="1"/>
              <p:nvPr/>
            </p:nvSpPr>
            <p:spPr>
              <a:xfrm>
                <a:off x="4800525" y="4453575"/>
                <a:ext cx="1130300" cy="338554"/>
              </a:xfrm>
              <a:prstGeom prst="rect">
                <a:avLst/>
              </a:prstGeom>
            </p:spPr>
            <p:txBody>
              <a:bodyPr vert="horz" wrap="square" lIns="0" tIns="30480" rIns="0" bIns="0" rtlCol="0">
                <a:spAutoFit/>
              </a:bodyPr>
              <a:lstStyle/>
              <a:p>
                <a:pPr marL="12700" marR="5080" algn="ctr">
                  <a:spcBef>
                    <a:spcPts val="240"/>
                  </a:spcBef>
                </a:pPr>
                <a:r>
                  <a:rPr lang="en-US" sz="2000" dirty="0">
                    <a:cs typeface="Arial"/>
                  </a:rPr>
                  <a:t>51.67 in</a:t>
                </a:r>
              </a:p>
            </p:txBody>
          </p:sp>
          <p:sp>
            <p:nvSpPr>
              <p:cNvPr id="36" name="TextBox 35">
                <a:extLst>
                  <a:ext uri="{FF2B5EF4-FFF2-40B4-BE49-F238E27FC236}">
                    <a16:creationId xmlns:a16="http://schemas.microsoft.com/office/drawing/2014/main" id="{69ED2349-55C2-0B46-9E9D-F9124C18DC35}"/>
                  </a:ext>
                </a:extLst>
              </p:cNvPr>
              <p:cNvSpPr txBox="1"/>
              <p:nvPr/>
            </p:nvSpPr>
            <p:spPr>
              <a:xfrm>
                <a:off x="8515345" y="3521017"/>
                <a:ext cx="1130300" cy="338554"/>
              </a:xfrm>
              <a:prstGeom prst="rect">
                <a:avLst/>
              </a:prstGeom>
            </p:spPr>
            <p:txBody>
              <a:bodyPr vert="horz" wrap="square" lIns="0" tIns="30480" rIns="0" bIns="0" rtlCol="0">
                <a:spAutoFit/>
              </a:bodyPr>
              <a:lstStyle/>
              <a:p>
                <a:pPr marL="12700" marR="5080" algn="ctr">
                  <a:spcBef>
                    <a:spcPts val="240"/>
                  </a:spcBef>
                </a:pPr>
                <a:r>
                  <a:rPr lang="en-US" sz="2000" dirty="0">
                    <a:cs typeface="Arial"/>
                  </a:rPr>
                  <a:t>48.50 in</a:t>
                </a:r>
              </a:p>
            </p:txBody>
          </p:sp>
          <p:sp>
            <p:nvSpPr>
              <p:cNvPr id="16" name="TextBox 15">
                <a:extLst>
                  <a:ext uri="{FF2B5EF4-FFF2-40B4-BE49-F238E27FC236}">
                    <a16:creationId xmlns:a16="http://schemas.microsoft.com/office/drawing/2014/main" id="{D54C01FB-7222-6B4D-9E01-65C777697882}"/>
                  </a:ext>
                </a:extLst>
              </p:cNvPr>
              <p:cNvSpPr txBox="1"/>
              <p:nvPr/>
            </p:nvSpPr>
            <p:spPr>
              <a:xfrm>
                <a:off x="7008163" y="2119264"/>
                <a:ext cx="1137730" cy="565861"/>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91440" rIns="0" bIns="91440" rtlCol="0" anchor="ctr">
                <a:spAutoFit/>
              </a:bodyPr>
              <a:lstStyle/>
              <a:p>
                <a:pPr marL="12700" marR="5080" algn="ctr">
                  <a:lnSpc>
                    <a:spcPts val="3200"/>
                  </a:lnSpc>
                  <a:spcBef>
                    <a:spcPts val="1000"/>
                  </a:spcBef>
                  <a:spcAft>
                    <a:spcPts val="1000"/>
                  </a:spcAft>
                </a:pPr>
                <a:r>
                  <a:rPr lang="en-US" sz="2400" dirty="0">
                    <a:cs typeface="Arial"/>
                  </a:rPr>
                  <a:t>Slope</a:t>
                </a:r>
              </a:p>
            </p:txBody>
          </p:sp>
        </p:grpSp>
        <p:cxnSp>
          <p:nvCxnSpPr>
            <p:cNvPr id="39" name="Straight Arrow Connector 38">
              <a:extLst>
                <a:ext uri="{FF2B5EF4-FFF2-40B4-BE49-F238E27FC236}">
                  <a16:creationId xmlns:a16="http://schemas.microsoft.com/office/drawing/2014/main" id="{D3C9A204-CC18-0A4C-AB3D-E61B5A1DC645}"/>
                </a:ext>
              </a:extLst>
            </p:cNvPr>
            <p:cNvCxnSpPr>
              <a:cxnSpLocks/>
            </p:cNvCxnSpPr>
            <p:nvPr/>
          </p:nvCxnSpPr>
          <p:spPr>
            <a:xfrm>
              <a:off x="2176472" y="3908421"/>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A43B50F1-E7ED-144C-AF91-8BB3C348DCB0}"/>
                </a:ext>
              </a:extLst>
            </p:cNvPr>
            <p:cNvSpPr/>
            <p:nvPr/>
          </p:nvSpPr>
          <p:spPr>
            <a:xfrm flipH="1">
              <a:off x="2524968" y="4565854"/>
              <a:ext cx="548640" cy="548640"/>
            </a:xfrm>
            <a:prstGeom prst="ellipse">
              <a:avLst/>
            </a:prstGeom>
            <a:solidFill>
              <a:schemeClr val="accent5">
                <a:alpha val="79000"/>
              </a:scheme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D7648C59-4339-F34E-8137-B6BE8833FCE4}"/>
                </a:ext>
              </a:extLst>
            </p:cNvPr>
            <p:cNvSpPr txBox="1"/>
            <p:nvPr/>
          </p:nvSpPr>
          <p:spPr>
            <a:xfrm>
              <a:off x="1108897" y="3514301"/>
              <a:ext cx="1847462" cy="565861"/>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91440" rIns="0" bIns="91440" rtlCol="0" anchor="ctr">
              <a:spAutoFit/>
            </a:bodyPr>
            <a:lstStyle/>
            <a:p>
              <a:pPr marL="12700" marR="5080" algn="ctr">
                <a:lnSpc>
                  <a:spcPts val="3200"/>
                </a:lnSpc>
                <a:spcBef>
                  <a:spcPts val="1000"/>
                </a:spcBef>
                <a:spcAft>
                  <a:spcPts val="1000"/>
                </a:spcAft>
              </a:pPr>
              <a:r>
                <a:rPr lang="en-US" sz="2400" dirty="0">
                  <a:cs typeface="Arial"/>
                </a:rPr>
                <a:t>Elevation</a:t>
              </a:r>
            </a:p>
          </p:txBody>
        </p:sp>
        <p:sp>
          <p:nvSpPr>
            <p:cNvPr id="41" name="TextBox 40">
              <a:extLst>
                <a:ext uri="{FF2B5EF4-FFF2-40B4-BE49-F238E27FC236}">
                  <a16:creationId xmlns:a16="http://schemas.microsoft.com/office/drawing/2014/main" id="{9D4BC7A9-2E1A-6240-909D-4949A1BECEEB}"/>
                </a:ext>
              </a:extLst>
            </p:cNvPr>
            <p:cNvSpPr txBox="1"/>
            <p:nvPr/>
          </p:nvSpPr>
          <p:spPr>
            <a:xfrm>
              <a:off x="2567271" y="4202471"/>
              <a:ext cx="1280730" cy="307777"/>
            </a:xfrm>
            <a:prstGeom prst="rect">
              <a:avLst/>
            </a:prstGeom>
          </p:spPr>
          <p:txBody>
            <a:bodyPr vert="horz" wrap="square" lIns="0" tIns="30480" rIns="0" bIns="0" rtlCol="0">
              <a:spAutoFit/>
            </a:bodyPr>
            <a:lstStyle/>
            <a:p>
              <a:pPr marL="12700" marR="5080" algn="ctr">
                <a:spcBef>
                  <a:spcPts val="240"/>
                </a:spcBef>
              </a:pPr>
              <a:r>
                <a:rPr lang="en-US" i="1" dirty="0">
                  <a:solidFill>
                    <a:schemeClr val="tx1">
                      <a:lumMod val="50000"/>
                      <a:lumOff val="50000"/>
                    </a:schemeClr>
                  </a:solidFill>
                  <a:latin typeface="Arial"/>
                  <a:cs typeface="Arial"/>
                </a:rPr>
                <a:t>&lt; 6,200 ft</a:t>
              </a:r>
            </a:p>
          </p:txBody>
        </p:sp>
        <p:sp>
          <p:nvSpPr>
            <p:cNvPr id="42" name="TextBox 41">
              <a:extLst>
                <a:ext uri="{FF2B5EF4-FFF2-40B4-BE49-F238E27FC236}">
                  <a16:creationId xmlns:a16="http://schemas.microsoft.com/office/drawing/2014/main" id="{F62A05E0-99C7-9B46-8AD7-EC3C7C51AA38}"/>
                </a:ext>
              </a:extLst>
            </p:cNvPr>
            <p:cNvSpPr txBox="1"/>
            <p:nvPr/>
          </p:nvSpPr>
          <p:spPr>
            <a:xfrm>
              <a:off x="3085038" y="4721487"/>
              <a:ext cx="1130300" cy="338554"/>
            </a:xfrm>
            <a:prstGeom prst="rect">
              <a:avLst/>
            </a:prstGeom>
          </p:spPr>
          <p:txBody>
            <a:bodyPr vert="horz" wrap="square" lIns="0" tIns="30480" rIns="0" bIns="0" rtlCol="0">
              <a:spAutoFit/>
            </a:bodyPr>
            <a:lstStyle/>
            <a:p>
              <a:pPr marL="12700" marR="5080" algn="ctr">
                <a:spcBef>
                  <a:spcPts val="240"/>
                </a:spcBef>
              </a:pPr>
              <a:r>
                <a:rPr lang="en-US" sz="2000" dirty="0">
                  <a:cs typeface="Arial"/>
                </a:rPr>
                <a:t>13.67 in</a:t>
              </a:r>
            </a:p>
          </p:txBody>
        </p:sp>
      </p:grpSp>
      <p:sp>
        <p:nvSpPr>
          <p:cNvPr id="8" name="Rectangle 7">
            <a:extLst>
              <a:ext uri="{FF2B5EF4-FFF2-40B4-BE49-F238E27FC236}">
                <a16:creationId xmlns:a16="http://schemas.microsoft.com/office/drawing/2014/main" id="{974F6DC6-6C19-7440-8CB2-69701937CB15}"/>
              </a:ext>
            </a:extLst>
          </p:cNvPr>
          <p:cNvSpPr/>
          <p:nvPr/>
        </p:nvSpPr>
        <p:spPr>
          <a:xfrm>
            <a:off x="5415700" y="1062992"/>
            <a:ext cx="3099022" cy="348334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1109D5-08D8-6242-AC37-FBC9C7B52DB0}"/>
              </a:ext>
            </a:extLst>
          </p:cNvPr>
          <p:cNvSpPr txBox="1"/>
          <p:nvPr/>
        </p:nvSpPr>
        <p:spPr>
          <a:xfrm>
            <a:off x="7817598" y="4586286"/>
            <a:ext cx="697124" cy="411972"/>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solidFill>
                  <a:schemeClr val="bg2"/>
                </a:solidFill>
                <a:cs typeface="Arial"/>
              </a:rPr>
              <a:t>Slope</a:t>
            </a:r>
          </a:p>
        </p:txBody>
      </p:sp>
      <p:sp>
        <p:nvSpPr>
          <p:cNvPr id="33" name="TextBox 32">
            <a:extLst>
              <a:ext uri="{FF2B5EF4-FFF2-40B4-BE49-F238E27FC236}">
                <a16:creationId xmlns:a16="http://schemas.microsoft.com/office/drawing/2014/main" id="{0A885B57-C1BE-2B4D-ACC1-DF2528050874}"/>
              </a:ext>
            </a:extLst>
          </p:cNvPr>
          <p:cNvSpPr txBox="1"/>
          <p:nvPr/>
        </p:nvSpPr>
        <p:spPr>
          <a:xfrm>
            <a:off x="4208705" y="1015050"/>
            <a:ext cx="1330376" cy="411972"/>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solidFill>
                  <a:schemeClr val="bg2"/>
                </a:solidFill>
                <a:cs typeface="Arial"/>
              </a:rPr>
              <a:t>Elevation</a:t>
            </a:r>
          </a:p>
        </p:txBody>
      </p:sp>
      <p:grpSp>
        <p:nvGrpSpPr>
          <p:cNvPr id="27" name="Group 26">
            <a:extLst>
              <a:ext uri="{FF2B5EF4-FFF2-40B4-BE49-F238E27FC236}">
                <a16:creationId xmlns:a16="http://schemas.microsoft.com/office/drawing/2014/main" id="{163D8E76-47BA-724E-8D7C-BB18E67F538A}"/>
              </a:ext>
            </a:extLst>
          </p:cNvPr>
          <p:cNvGrpSpPr/>
          <p:nvPr/>
        </p:nvGrpSpPr>
        <p:grpSpPr>
          <a:xfrm>
            <a:off x="5415700" y="2103075"/>
            <a:ext cx="3081528" cy="339347"/>
            <a:chOff x="5415700" y="2103075"/>
            <a:chExt cx="3081528" cy="339347"/>
          </a:xfrm>
        </p:grpSpPr>
        <p:cxnSp>
          <p:nvCxnSpPr>
            <p:cNvPr id="17" name="Straight Connector 16">
              <a:extLst>
                <a:ext uri="{FF2B5EF4-FFF2-40B4-BE49-F238E27FC236}">
                  <a16:creationId xmlns:a16="http://schemas.microsoft.com/office/drawing/2014/main" id="{E89144AE-0ACB-014E-9591-E73EDD835AEC}"/>
                </a:ext>
              </a:extLst>
            </p:cNvPr>
            <p:cNvCxnSpPr/>
            <p:nvPr/>
          </p:nvCxnSpPr>
          <p:spPr>
            <a:xfrm>
              <a:off x="5415700" y="2442422"/>
              <a:ext cx="3081528"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53BC6D3-5DA3-684A-BAA1-018E2A9753F3}"/>
                </a:ext>
              </a:extLst>
            </p:cNvPr>
            <p:cNvSpPr txBox="1"/>
            <p:nvPr/>
          </p:nvSpPr>
          <p:spPr>
            <a:xfrm>
              <a:off x="7177233" y="2103075"/>
              <a:ext cx="1280730" cy="307777"/>
            </a:xfrm>
            <a:prstGeom prst="rect">
              <a:avLst/>
            </a:prstGeom>
          </p:spPr>
          <p:txBody>
            <a:bodyPr vert="horz" wrap="square" lIns="0" tIns="30480" rIns="0" bIns="0" rtlCol="0">
              <a:spAutoFit/>
            </a:bodyPr>
            <a:lstStyle/>
            <a:p>
              <a:pPr marL="12700" marR="5080" algn="ctr">
                <a:spcBef>
                  <a:spcPts val="240"/>
                </a:spcBef>
              </a:pPr>
              <a:r>
                <a:rPr lang="en-US" i="1" dirty="0">
                  <a:solidFill>
                    <a:schemeClr val="tx1">
                      <a:lumMod val="50000"/>
                      <a:lumOff val="50000"/>
                    </a:schemeClr>
                  </a:solidFill>
                  <a:latin typeface="Arial"/>
                  <a:cs typeface="Arial"/>
                </a:rPr>
                <a:t>7,900 ft</a:t>
              </a:r>
            </a:p>
          </p:txBody>
        </p:sp>
      </p:grpSp>
      <p:grpSp>
        <p:nvGrpSpPr>
          <p:cNvPr id="31" name="Group 30">
            <a:extLst>
              <a:ext uri="{FF2B5EF4-FFF2-40B4-BE49-F238E27FC236}">
                <a16:creationId xmlns:a16="http://schemas.microsoft.com/office/drawing/2014/main" id="{EDFE2C96-E5D5-4945-ABB9-36FF59F1F213}"/>
              </a:ext>
            </a:extLst>
          </p:cNvPr>
          <p:cNvGrpSpPr/>
          <p:nvPr/>
        </p:nvGrpSpPr>
        <p:grpSpPr>
          <a:xfrm>
            <a:off x="6617251" y="3138715"/>
            <a:ext cx="1879977" cy="350694"/>
            <a:chOff x="6617251" y="3138715"/>
            <a:chExt cx="1879977" cy="350694"/>
          </a:xfrm>
        </p:grpSpPr>
        <p:cxnSp>
          <p:nvCxnSpPr>
            <p:cNvPr id="44" name="Straight Connector 43">
              <a:extLst>
                <a:ext uri="{FF2B5EF4-FFF2-40B4-BE49-F238E27FC236}">
                  <a16:creationId xmlns:a16="http://schemas.microsoft.com/office/drawing/2014/main" id="{2D74344B-769E-BD4A-90C3-AC61AFEDD2A8}"/>
                </a:ext>
              </a:extLst>
            </p:cNvPr>
            <p:cNvCxnSpPr>
              <a:cxnSpLocks/>
            </p:cNvCxnSpPr>
            <p:nvPr/>
          </p:nvCxnSpPr>
          <p:spPr>
            <a:xfrm>
              <a:off x="6617251" y="3489409"/>
              <a:ext cx="1879977"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3C6B90B-001D-CD46-88AE-5664ECF9A7D7}"/>
                </a:ext>
              </a:extLst>
            </p:cNvPr>
            <p:cNvSpPr txBox="1"/>
            <p:nvPr/>
          </p:nvSpPr>
          <p:spPr>
            <a:xfrm>
              <a:off x="7183882" y="3138715"/>
              <a:ext cx="1280730" cy="307777"/>
            </a:xfrm>
            <a:prstGeom prst="rect">
              <a:avLst/>
            </a:prstGeom>
          </p:spPr>
          <p:txBody>
            <a:bodyPr vert="horz" wrap="square" lIns="0" tIns="30480" rIns="0" bIns="0" rtlCol="0">
              <a:spAutoFit/>
            </a:bodyPr>
            <a:lstStyle/>
            <a:p>
              <a:pPr marL="12700" marR="5080" algn="ctr">
                <a:spcBef>
                  <a:spcPts val="240"/>
                </a:spcBef>
              </a:pPr>
              <a:r>
                <a:rPr lang="en-US" i="1" dirty="0">
                  <a:solidFill>
                    <a:schemeClr val="tx1">
                      <a:lumMod val="50000"/>
                      <a:lumOff val="50000"/>
                    </a:schemeClr>
                  </a:solidFill>
                  <a:latin typeface="Arial"/>
                  <a:cs typeface="Arial"/>
                </a:rPr>
                <a:t>6,200 ft</a:t>
              </a:r>
            </a:p>
          </p:txBody>
        </p:sp>
      </p:grpSp>
      <p:grpSp>
        <p:nvGrpSpPr>
          <p:cNvPr id="28" name="Group 27">
            <a:extLst>
              <a:ext uri="{FF2B5EF4-FFF2-40B4-BE49-F238E27FC236}">
                <a16:creationId xmlns:a16="http://schemas.microsoft.com/office/drawing/2014/main" id="{2B0840FE-44E1-904B-B4A5-81FF1BCAFCBD}"/>
              </a:ext>
            </a:extLst>
          </p:cNvPr>
          <p:cNvGrpSpPr/>
          <p:nvPr/>
        </p:nvGrpSpPr>
        <p:grpSpPr>
          <a:xfrm>
            <a:off x="5775356" y="2442421"/>
            <a:ext cx="1130300" cy="2093976"/>
            <a:chOff x="5775356" y="2442421"/>
            <a:chExt cx="1130300" cy="2093976"/>
          </a:xfrm>
        </p:grpSpPr>
        <p:cxnSp>
          <p:nvCxnSpPr>
            <p:cNvPr id="43" name="Straight Connector 42">
              <a:extLst>
                <a:ext uri="{FF2B5EF4-FFF2-40B4-BE49-F238E27FC236}">
                  <a16:creationId xmlns:a16="http://schemas.microsoft.com/office/drawing/2014/main" id="{8D828ECA-DBE3-DD4C-B205-6009E22E75DF}"/>
                </a:ext>
              </a:extLst>
            </p:cNvPr>
            <p:cNvCxnSpPr>
              <a:cxnSpLocks/>
            </p:cNvCxnSpPr>
            <p:nvPr/>
          </p:nvCxnSpPr>
          <p:spPr>
            <a:xfrm rot="5400000">
              <a:off x="5570263" y="3489409"/>
              <a:ext cx="2093976"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4CE8B62-100A-2346-9706-904CF04FB3D8}"/>
                    </a:ext>
                  </a:extLst>
                </p:cNvPr>
                <p:cNvSpPr txBox="1"/>
                <p:nvPr/>
              </p:nvSpPr>
              <p:spPr>
                <a:xfrm>
                  <a:off x="5775356" y="3047718"/>
                  <a:ext cx="1130300" cy="307777"/>
                </a:xfrm>
                <a:prstGeom prst="rect">
                  <a:avLst/>
                </a:prstGeom>
              </p:spPr>
              <p:txBody>
                <a:bodyPr vert="horz" wrap="square" lIns="0" tIns="30480" rIns="0" bIns="0" rtlCol="0">
                  <a:spAutoFit/>
                </a:bodyPr>
                <a:lstStyle/>
                <a:p>
                  <a:pPr marL="12700" marR="5080" algn="ctr">
                    <a:spcBef>
                      <a:spcPts val="240"/>
                    </a:spcBef>
                  </a:pPr>
                  <a:r>
                    <a:rPr lang="en-US" i="1" dirty="0">
                      <a:solidFill>
                        <a:schemeClr val="tx1">
                          <a:lumMod val="50000"/>
                          <a:lumOff val="50000"/>
                        </a:schemeClr>
                      </a:solidFill>
                      <a:latin typeface="Arial"/>
                      <a:cs typeface="Arial"/>
                    </a:rPr>
                    <a:t>2.5</a:t>
                  </a:r>
                  <a14:m>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cs typeface="Arial"/>
                        </a:rPr>
                        <m:t>°</m:t>
                      </m:r>
                    </m:oMath>
                  </a14:m>
                  <a:r>
                    <a:rPr lang="en-US" i="1" dirty="0">
                      <a:solidFill>
                        <a:schemeClr val="tx1">
                          <a:lumMod val="50000"/>
                          <a:lumOff val="50000"/>
                        </a:schemeClr>
                      </a:solidFill>
                      <a:latin typeface="Arial"/>
                      <a:cs typeface="Arial"/>
                    </a:rPr>
                    <a:t> </a:t>
                  </a:r>
                </a:p>
              </p:txBody>
            </p:sp>
          </mc:Choice>
          <mc:Fallback xmlns="">
            <p:sp>
              <p:nvSpPr>
                <p:cNvPr id="47" name="TextBox 46">
                  <a:extLst>
                    <a:ext uri="{FF2B5EF4-FFF2-40B4-BE49-F238E27FC236}">
                      <a16:creationId xmlns:a16="http://schemas.microsoft.com/office/drawing/2014/main" id="{E4CE8B62-100A-2346-9706-904CF04FB3D8}"/>
                    </a:ext>
                  </a:extLst>
                </p:cNvPr>
                <p:cNvSpPr txBox="1">
                  <a:spLocks noRot="1" noChangeAspect="1" noMove="1" noResize="1" noEditPoints="1" noAdjustHandles="1" noChangeArrowheads="1" noChangeShapeType="1" noTextEdit="1"/>
                </p:cNvSpPr>
                <p:nvPr/>
              </p:nvSpPr>
              <p:spPr>
                <a:xfrm>
                  <a:off x="5775356" y="3047718"/>
                  <a:ext cx="1130300" cy="307777"/>
                </a:xfrm>
                <a:prstGeom prst="rect">
                  <a:avLst/>
                </a:prstGeom>
                <a:blipFill>
                  <a:blip r:embed="rId4"/>
                  <a:stretch>
                    <a:fillRect t="-16667" b="-45833"/>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973F9593-14C3-1040-8984-77A182965849}"/>
              </a:ext>
            </a:extLst>
          </p:cNvPr>
          <p:cNvGrpSpPr/>
          <p:nvPr/>
        </p:nvGrpSpPr>
        <p:grpSpPr>
          <a:xfrm>
            <a:off x="5415700" y="1490164"/>
            <a:ext cx="2727460" cy="2663882"/>
            <a:chOff x="5415700" y="1490164"/>
            <a:chExt cx="2727460" cy="2663882"/>
          </a:xfrm>
        </p:grpSpPr>
        <p:sp>
          <p:nvSpPr>
            <p:cNvPr id="48" name="TextBox 47">
              <a:extLst>
                <a:ext uri="{FF2B5EF4-FFF2-40B4-BE49-F238E27FC236}">
                  <a16:creationId xmlns:a16="http://schemas.microsoft.com/office/drawing/2014/main" id="{77CF286D-3154-5147-B99E-BA208D09CB1D}"/>
                </a:ext>
              </a:extLst>
            </p:cNvPr>
            <p:cNvSpPr txBox="1"/>
            <p:nvPr/>
          </p:nvSpPr>
          <p:spPr>
            <a:xfrm>
              <a:off x="6002553" y="1490164"/>
              <a:ext cx="1130300" cy="338554"/>
            </a:xfrm>
            <a:prstGeom prst="rect">
              <a:avLst/>
            </a:prstGeom>
            <a:scene3d>
              <a:camera prst="orthographicFront"/>
              <a:lightRig rig="threePt" dir="t"/>
            </a:scene3d>
            <a:sp3d>
              <a:bevelT w="114300" prst="artDeco"/>
            </a:sp3d>
          </p:spPr>
          <p:txBody>
            <a:bodyPr vert="horz" wrap="square" lIns="0" tIns="30480" rIns="0" bIns="0" rtlCol="0">
              <a:spAutoFit/>
            </a:bodyPr>
            <a:lstStyle/>
            <a:p>
              <a:pPr marL="12700" marR="5080" algn="ctr">
                <a:spcBef>
                  <a:spcPts val="240"/>
                </a:spcBef>
              </a:pPr>
              <a:r>
                <a:rPr lang="en-US" sz="2000" dirty="0">
                  <a:cs typeface="Arial"/>
                </a:rPr>
                <a:t>55.42 in</a:t>
              </a:r>
            </a:p>
          </p:txBody>
        </p:sp>
        <p:sp>
          <p:nvSpPr>
            <p:cNvPr id="49" name="TextBox 48">
              <a:extLst>
                <a:ext uri="{FF2B5EF4-FFF2-40B4-BE49-F238E27FC236}">
                  <a16:creationId xmlns:a16="http://schemas.microsoft.com/office/drawing/2014/main" id="{6E821E21-28F4-1D41-8701-D4393C390172}"/>
                </a:ext>
              </a:extLst>
            </p:cNvPr>
            <p:cNvSpPr txBox="1"/>
            <p:nvPr/>
          </p:nvSpPr>
          <p:spPr>
            <a:xfrm>
              <a:off x="7012860" y="2711549"/>
              <a:ext cx="1130300" cy="338554"/>
            </a:xfrm>
            <a:prstGeom prst="rect">
              <a:avLst/>
            </a:prstGeom>
          </p:spPr>
          <p:txBody>
            <a:bodyPr vert="horz" wrap="square" lIns="0" tIns="30480" rIns="0" bIns="0" rtlCol="0">
              <a:spAutoFit/>
            </a:bodyPr>
            <a:lstStyle/>
            <a:p>
              <a:pPr marL="12700" marR="5080" algn="ctr">
                <a:spcBef>
                  <a:spcPts val="240"/>
                </a:spcBef>
              </a:pPr>
              <a:r>
                <a:rPr lang="en-US" sz="2000" dirty="0">
                  <a:cs typeface="Arial"/>
                </a:rPr>
                <a:t>51.67 in</a:t>
              </a:r>
            </a:p>
          </p:txBody>
        </p:sp>
        <p:sp>
          <p:nvSpPr>
            <p:cNvPr id="50" name="TextBox 49">
              <a:extLst>
                <a:ext uri="{FF2B5EF4-FFF2-40B4-BE49-F238E27FC236}">
                  <a16:creationId xmlns:a16="http://schemas.microsoft.com/office/drawing/2014/main" id="{AB2EDFB4-7E85-2243-863E-F98F11913907}"/>
                </a:ext>
              </a:extLst>
            </p:cNvPr>
            <p:cNvSpPr txBox="1"/>
            <p:nvPr/>
          </p:nvSpPr>
          <p:spPr>
            <a:xfrm>
              <a:off x="7012860" y="3815492"/>
              <a:ext cx="1130300" cy="338554"/>
            </a:xfrm>
            <a:prstGeom prst="rect">
              <a:avLst/>
            </a:prstGeom>
          </p:spPr>
          <p:txBody>
            <a:bodyPr vert="horz" wrap="square" lIns="0" tIns="30480" rIns="0" bIns="0" rtlCol="0">
              <a:spAutoFit/>
            </a:bodyPr>
            <a:lstStyle/>
            <a:p>
              <a:pPr marL="12700" marR="5080" algn="ctr">
                <a:spcBef>
                  <a:spcPts val="240"/>
                </a:spcBef>
              </a:pPr>
              <a:r>
                <a:rPr lang="en-US" sz="2000" dirty="0">
                  <a:cs typeface="Arial"/>
                </a:rPr>
                <a:t>13.67 in</a:t>
              </a:r>
            </a:p>
          </p:txBody>
        </p:sp>
        <p:sp>
          <p:nvSpPr>
            <p:cNvPr id="51" name="TextBox 50">
              <a:extLst>
                <a:ext uri="{FF2B5EF4-FFF2-40B4-BE49-F238E27FC236}">
                  <a16:creationId xmlns:a16="http://schemas.microsoft.com/office/drawing/2014/main" id="{653F88BF-144B-AE42-A80D-AD45B89CF854}"/>
                </a:ext>
              </a:extLst>
            </p:cNvPr>
            <p:cNvSpPr txBox="1"/>
            <p:nvPr/>
          </p:nvSpPr>
          <p:spPr>
            <a:xfrm>
              <a:off x="5415700" y="3545984"/>
              <a:ext cx="1130300" cy="338554"/>
            </a:xfrm>
            <a:prstGeom prst="rect">
              <a:avLst/>
            </a:prstGeom>
          </p:spPr>
          <p:txBody>
            <a:bodyPr vert="horz" wrap="square" lIns="0" tIns="30480" rIns="0" bIns="0" rtlCol="0">
              <a:spAutoFit/>
            </a:bodyPr>
            <a:lstStyle/>
            <a:p>
              <a:pPr marL="12700" marR="5080" algn="ctr">
                <a:spcBef>
                  <a:spcPts val="240"/>
                </a:spcBef>
              </a:pPr>
              <a:r>
                <a:rPr lang="en-US" sz="2000" dirty="0">
                  <a:cs typeface="Arial"/>
                </a:rPr>
                <a:t>48.50 in</a:t>
              </a:r>
            </a:p>
          </p:txBody>
        </p:sp>
      </p:grpSp>
      <p:sp>
        <p:nvSpPr>
          <p:cNvPr id="34" name="5-Point Star 33">
            <a:extLst>
              <a:ext uri="{FF2B5EF4-FFF2-40B4-BE49-F238E27FC236}">
                <a16:creationId xmlns:a16="http://schemas.microsoft.com/office/drawing/2014/main" id="{90E5C965-651B-7F4B-9112-DA91CCD122B4}"/>
              </a:ext>
            </a:extLst>
          </p:cNvPr>
          <p:cNvSpPr/>
          <p:nvPr/>
        </p:nvSpPr>
        <p:spPr>
          <a:xfrm>
            <a:off x="7563583" y="1283477"/>
            <a:ext cx="427804" cy="413373"/>
          </a:xfrm>
          <a:prstGeom prst="star5">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91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Regression Trees</a:t>
            </a:r>
          </a:p>
        </p:txBody>
      </p:sp>
      <p:pic>
        <p:nvPicPr>
          <p:cNvPr id="11" name="Picture 10">
            <a:extLst>
              <a:ext uri="{FF2B5EF4-FFF2-40B4-BE49-F238E27FC236}">
                <a16:creationId xmlns:a16="http://schemas.microsoft.com/office/drawing/2014/main" id="{3648A113-6ADF-2647-9E89-BE2396D3D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933" y="919816"/>
            <a:ext cx="5050033" cy="3964358"/>
          </a:xfrm>
          <a:prstGeom prst="rect">
            <a:avLst/>
          </a:prstGeom>
        </p:spPr>
      </p:pic>
      <p:sp>
        <p:nvSpPr>
          <p:cNvPr id="33" name="TextBox 32">
            <a:extLst>
              <a:ext uri="{FF2B5EF4-FFF2-40B4-BE49-F238E27FC236}">
                <a16:creationId xmlns:a16="http://schemas.microsoft.com/office/drawing/2014/main" id="{E18DE798-2970-0046-8E39-2121C08AD4D4}"/>
              </a:ext>
            </a:extLst>
          </p:cNvPr>
          <p:cNvSpPr txBox="1"/>
          <p:nvPr/>
        </p:nvSpPr>
        <p:spPr>
          <a:xfrm>
            <a:off x="7204966" y="4586372"/>
            <a:ext cx="1024634" cy="411972"/>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solidFill>
                  <a:schemeClr val="bg2"/>
                </a:solidFill>
                <a:cs typeface="Arial"/>
              </a:rPr>
              <a:t>Feature</a:t>
            </a:r>
          </a:p>
        </p:txBody>
      </p:sp>
      <p:sp>
        <p:nvSpPr>
          <p:cNvPr id="34" name="TextBox 33">
            <a:extLst>
              <a:ext uri="{FF2B5EF4-FFF2-40B4-BE49-F238E27FC236}">
                <a16:creationId xmlns:a16="http://schemas.microsoft.com/office/drawing/2014/main" id="{669716AB-632C-9A46-8461-AB77F89F6480}"/>
              </a:ext>
            </a:extLst>
          </p:cNvPr>
          <p:cNvSpPr txBox="1"/>
          <p:nvPr/>
        </p:nvSpPr>
        <p:spPr>
          <a:xfrm>
            <a:off x="1260046" y="919816"/>
            <a:ext cx="1024634" cy="411972"/>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solidFill>
                  <a:schemeClr val="bg2"/>
                </a:solidFill>
                <a:cs typeface="Arial"/>
              </a:rPr>
              <a:t>Target</a:t>
            </a:r>
          </a:p>
        </p:txBody>
      </p:sp>
    </p:spTree>
    <p:extLst>
      <p:ext uri="{BB962C8B-B14F-4D97-AF65-F5344CB8AC3E}">
        <p14:creationId xmlns:p14="http://schemas.microsoft.com/office/powerpoint/2010/main" val="1857096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Regression Trees</a:t>
            </a:r>
          </a:p>
        </p:txBody>
      </p:sp>
      <p:pic>
        <p:nvPicPr>
          <p:cNvPr id="11" name="Picture 10">
            <a:extLst>
              <a:ext uri="{FF2B5EF4-FFF2-40B4-BE49-F238E27FC236}">
                <a16:creationId xmlns:a16="http://schemas.microsoft.com/office/drawing/2014/main" id="{3648A113-6ADF-2647-9E89-BE2396D3D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389" y="939538"/>
            <a:ext cx="5112737" cy="3953740"/>
          </a:xfrm>
          <a:prstGeom prst="rect">
            <a:avLst/>
          </a:prstGeom>
        </p:spPr>
      </p:pic>
      <p:sp>
        <p:nvSpPr>
          <p:cNvPr id="33" name="TextBox 32">
            <a:extLst>
              <a:ext uri="{FF2B5EF4-FFF2-40B4-BE49-F238E27FC236}">
                <a16:creationId xmlns:a16="http://schemas.microsoft.com/office/drawing/2014/main" id="{E18DE798-2970-0046-8E39-2121C08AD4D4}"/>
              </a:ext>
            </a:extLst>
          </p:cNvPr>
          <p:cNvSpPr txBox="1"/>
          <p:nvPr/>
        </p:nvSpPr>
        <p:spPr>
          <a:xfrm>
            <a:off x="7204966" y="4586372"/>
            <a:ext cx="1024634" cy="411972"/>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solidFill>
                  <a:schemeClr val="bg2"/>
                </a:solidFill>
                <a:cs typeface="Arial"/>
              </a:rPr>
              <a:t>Feature</a:t>
            </a:r>
          </a:p>
        </p:txBody>
      </p:sp>
      <p:sp>
        <p:nvSpPr>
          <p:cNvPr id="34" name="TextBox 33">
            <a:extLst>
              <a:ext uri="{FF2B5EF4-FFF2-40B4-BE49-F238E27FC236}">
                <a16:creationId xmlns:a16="http://schemas.microsoft.com/office/drawing/2014/main" id="{669716AB-632C-9A46-8461-AB77F89F6480}"/>
              </a:ext>
            </a:extLst>
          </p:cNvPr>
          <p:cNvSpPr txBox="1"/>
          <p:nvPr/>
        </p:nvSpPr>
        <p:spPr>
          <a:xfrm>
            <a:off x="1260046" y="919816"/>
            <a:ext cx="1024634" cy="411972"/>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solidFill>
                  <a:schemeClr val="bg2"/>
                </a:solidFill>
                <a:cs typeface="Arial"/>
              </a:rPr>
              <a:t>Target</a:t>
            </a:r>
          </a:p>
        </p:txBody>
      </p:sp>
    </p:spTree>
    <p:extLst>
      <p:ext uri="{BB962C8B-B14F-4D97-AF65-F5344CB8AC3E}">
        <p14:creationId xmlns:p14="http://schemas.microsoft.com/office/powerpoint/2010/main" val="2519491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Regression Trees</a:t>
            </a:r>
          </a:p>
        </p:txBody>
      </p:sp>
      <p:pic>
        <p:nvPicPr>
          <p:cNvPr id="11" name="Picture 10">
            <a:extLst>
              <a:ext uri="{FF2B5EF4-FFF2-40B4-BE49-F238E27FC236}">
                <a16:creationId xmlns:a16="http://schemas.microsoft.com/office/drawing/2014/main" id="{3648A113-6ADF-2647-9E89-BE2396D3D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773" y="968976"/>
            <a:ext cx="5153924" cy="3886025"/>
          </a:xfrm>
          <a:prstGeom prst="rect">
            <a:avLst/>
          </a:prstGeom>
        </p:spPr>
      </p:pic>
      <p:sp>
        <p:nvSpPr>
          <p:cNvPr id="33" name="TextBox 32">
            <a:extLst>
              <a:ext uri="{FF2B5EF4-FFF2-40B4-BE49-F238E27FC236}">
                <a16:creationId xmlns:a16="http://schemas.microsoft.com/office/drawing/2014/main" id="{E18DE798-2970-0046-8E39-2121C08AD4D4}"/>
              </a:ext>
            </a:extLst>
          </p:cNvPr>
          <p:cNvSpPr txBox="1"/>
          <p:nvPr/>
        </p:nvSpPr>
        <p:spPr>
          <a:xfrm>
            <a:off x="7204966" y="4586372"/>
            <a:ext cx="1024634" cy="411972"/>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solidFill>
                  <a:schemeClr val="bg2"/>
                </a:solidFill>
                <a:cs typeface="Arial"/>
              </a:rPr>
              <a:t>Feature</a:t>
            </a:r>
          </a:p>
        </p:txBody>
      </p:sp>
      <p:sp>
        <p:nvSpPr>
          <p:cNvPr id="34" name="TextBox 33">
            <a:extLst>
              <a:ext uri="{FF2B5EF4-FFF2-40B4-BE49-F238E27FC236}">
                <a16:creationId xmlns:a16="http://schemas.microsoft.com/office/drawing/2014/main" id="{669716AB-632C-9A46-8461-AB77F89F6480}"/>
              </a:ext>
            </a:extLst>
          </p:cNvPr>
          <p:cNvSpPr txBox="1"/>
          <p:nvPr/>
        </p:nvSpPr>
        <p:spPr>
          <a:xfrm>
            <a:off x="1260046" y="919816"/>
            <a:ext cx="1024634" cy="411972"/>
          </a:xfrm>
          <a:prstGeom prst="rect">
            <a:avLst/>
          </a:prstGeom>
        </p:spPr>
        <p:txBody>
          <a:bodyPr vert="horz" wrap="square" lIns="0" tIns="30480" rIns="0" bIns="0" rtlCol="0">
            <a:spAutoFit/>
          </a:bodyPr>
          <a:lstStyle/>
          <a:p>
            <a:pPr marL="12700" marR="5080" algn="l">
              <a:lnSpc>
                <a:spcPts val="3200"/>
              </a:lnSpc>
              <a:spcBef>
                <a:spcPts val="240"/>
              </a:spcBef>
            </a:pPr>
            <a:r>
              <a:rPr lang="en-US" sz="2400" dirty="0">
                <a:solidFill>
                  <a:schemeClr val="bg2"/>
                </a:solidFill>
                <a:cs typeface="Arial"/>
              </a:rPr>
              <a:t>Target</a:t>
            </a:r>
          </a:p>
        </p:txBody>
      </p:sp>
    </p:spTree>
    <p:extLst>
      <p:ext uri="{BB962C8B-B14F-4D97-AF65-F5344CB8AC3E}">
        <p14:creationId xmlns:p14="http://schemas.microsoft.com/office/powerpoint/2010/main" val="1264409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Building a Decision Tree</a:t>
            </a:r>
          </a:p>
        </p:txBody>
      </p:sp>
      <p:grpSp>
        <p:nvGrpSpPr>
          <p:cNvPr id="6" name="Group 5">
            <a:extLst>
              <a:ext uri="{FF2B5EF4-FFF2-40B4-BE49-F238E27FC236}">
                <a16:creationId xmlns:a16="http://schemas.microsoft.com/office/drawing/2014/main" id="{ECC21B47-9CE1-2646-B3EF-FBF04A0D8DFF}"/>
              </a:ext>
            </a:extLst>
          </p:cNvPr>
          <p:cNvGrpSpPr/>
          <p:nvPr/>
        </p:nvGrpSpPr>
        <p:grpSpPr>
          <a:xfrm>
            <a:off x="1805681" y="1276618"/>
            <a:ext cx="1040876" cy="702384"/>
            <a:chOff x="6586085" y="1570271"/>
            <a:chExt cx="1042290" cy="703338"/>
          </a:xfrm>
        </p:grpSpPr>
        <p:cxnSp>
          <p:nvCxnSpPr>
            <p:cNvPr id="7" name="Straight Arrow Connector 6">
              <a:extLst>
                <a:ext uri="{FF2B5EF4-FFF2-40B4-BE49-F238E27FC236}">
                  <a16:creationId xmlns:a16="http://schemas.microsoft.com/office/drawing/2014/main" id="{146AC240-5565-2B40-8CC2-BEC3C39FC06D}"/>
                </a:ext>
              </a:extLst>
            </p:cNvPr>
            <p:cNvCxnSpPr>
              <a:cxnSpLocks/>
            </p:cNvCxnSpPr>
            <p:nvPr/>
          </p:nvCxnSpPr>
          <p:spPr>
            <a:xfrm flipH="1">
              <a:off x="6586085" y="1570271"/>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B122A93-AF8C-7F4B-A918-563AC9B50155}"/>
                </a:ext>
              </a:extLst>
            </p:cNvPr>
            <p:cNvCxnSpPr>
              <a:cxnSpLocks/>
            </p:cNvCxnSpPr>
            <p:nvPr/>
          </p:nvCxnSpPr>
          <p:spPr>
            <a:xfrm>
              <a:off x="7172938" y="1573147"/>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18007120-8EEA-CC46-B168-D82AA32C3B97}"/>
              </a:ext>
            </a:extLst>
          </p:cNvPr>
          <p:cNvSpPr/>
          <p:nvPr/>
        </p:nvSpPr>
        <p:spPr>
          <a:xfrm>
            <a:off x="2755143" y="1945961"/>
            <a:ext cx="457200" cy="457200"/>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17" name="Oval 16">
            <a:extLst>
              <a:ext uri="{FF2B5EF4-FFF2-40B4-BE49-F238E27FC236}">
                <a16:creationId xmlns:a16="http://schemas.microsoft.com/office/drawing/2014/main" id="{B26E912F-DDC4-9C4C-B0F9-F8D0C5E25283}"/>
              </a:ext>
            </a:extLst>
          </p:cNvPr>
          <p:cNvSpPr/>
          <p:nvPr/>
        </p:nvSpPr>
        <p:spPr>
          <a:xfrm>
            <a:off x="1487513" y="1951647"/>
            <a:ext cx="457200" cy="45720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0" name="TextBox 19">
            <a:extLst>
              <a:ext uri="{FF2B5EF4-FFF2-40B4-BE49-F238E27FC236}">
                <a16:creationId xmlns:a16="http://schemas.microsoft.com/office/drawing/2014/main" id="{3FAF921D-4F68-5D47-8EF7-E11B57B9F494}"/>
              </a:ext>
            </a:extLst>
          </p:cNvPr>
          <p:cNvSpPr txBox="1"/>
          <p:nvPr/>
        </p:nvSpPr>
        <p:spPr>
          <a:xfrm>
            <a:off x="1847937" y="1072501"/>
            <a:ext cx="956365" cy="454999"/>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0" rIns="0" bIns="91316" rtlCol="0" anchor="ctr">
            <a:spAutoFit/>
          </a:bodyPr>
          <a:lstStyle/>
          <a:p>
            <a:pPr marL="12684" marR="5073" algn="ctr">
              <a:lnSpc>
                <a:spcPts val="3196"/>
              </a:lnSpc>
              <a:spcBef>
                <a:spcPts val="999"/>
              </a:spcBef>
              <a:spcAft>
                <a:spcPts val="999"/>
              </a:spcAft>
            </a:pPr>
            <a:r>
              <a:rPr lang="en-US" sz="1798" dirty="0">
                <a:cs typeface="Arial"/>
              </a:rPr>
              <a:t>Feature</a:t>
            </a:r>
          </a:p>
        </p:txBody>
      </p:sp>
      <p:sp>
        <p:nvSpPr>
          <p:cNvPr id="21" name="Content Placeholder 2">
            <a:extLst>
              <a:ext uri="{FF2B5EF4-FFF2-40B4-BE49-F238E27FC236}">
                <a16:creationId xmlns:a16="http://schemas.microsoft.com/office/drawing/2014/main" id="{FA776B9A-48DC-144D-84C0-533AA1570260}"/>
              </a:ext>
            </a:extLst>
          </p:cNvPr>
          <p:cNvSpPr>
            <a:spLocks noGrp="1"/>
          </p:cNvSpPr>
          <p:nvPr>
            <p:ph idx="1"/>
          </p:nvPr>
        </p:nvSpPr>
        <p:spPr>
          <a:xfrm>
            <a:off x="5253164" y="1072713"/>
            <a:ext cx="3629487" cy="3621879"/>
          </a:xfrm>
        </p:spPr>
        <p:txBody>
          <a:bodyPr>
            <a:normAutofit/>
          </a:bodyPr>
          <a:lstStyle/>
          <a:p>
            <a:pPr>
              <a:spcBef>
                <a:spcPts val="2397"/>
              </a:spcBef>
              <a:buFont typeface="Arial" panose="020B0604020202020204" pitchFamily="34" charset="0"/>
              <a:buChar char="•"/>
            </a:pPr>
            <a:r>
              <a:rPr lang="en-US" sz="2397" dirty="0"/>
              <a:t>Select a feature and split data into binary tree</a:t>
            </a:r>
          </a:p>
        </p:txBody>
      </p:sp>
    </p:spTree>
    <p:extLst>
      <p:ext uri="{BB962C8B-B14F-4D97-AF65-F5344CB8AC3E}">
        <p14:creationId xmlns:p14="http://schemas.microsoft.com/office/powerpoint/2010/main" val="698545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a:extLst>
              <a:ext uri="{FF2B5EF4-FFF2-40B4-BE49-F238E27FC236}">
                <a16:creationId xmlns:a16="http://schemas.microsoft.com/office/drawing/2014/main" id="{84DFE2DF-2B5F-3E43-9108-5C3AA28FC159}"/>
              </a:ext>
            </a:extLst>
          </p:cNvPr>
          <p:cNvCxnSpPr>
            <a:cxnSpLocks/>
          </p:cNvCxnSpPr>
          <p:nvPr/>
        </p:nvCxnSpPr>
        <p:spPr>
          <a:xfrm flipH="1">
            <a:off x="1327691" y="2105386"/>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Building a Decision Tree</a:t>
            </a:r>
          </a:p>
        </p:txBody>
      </p:sp>
      <p:grpSp>
        <p:nvGrpSpPr>
          <p:cNvPr id="6" name="Group 5">
            <a:extLst>
              <a:ext uri="{FF2B5EF4-FFF2-40B4-BE49-F238E27FC236}">
                <a16:creationId xmlns:a16="http://schemas.microsoft.com/office/drawing/2014/main" id="{ECC21B47-9CE1-2646-B3EF-FBF04A0D8DFF}"/>
              </a:ext>
            </a:extLst>
          </p:cNvPr>
          <p:cNvGrpSpPr/>
          <p:nvPr/>
        </p:nvGrpSpPr>
        <p:grpSpPr>
          <a:xfrm>
            <a:off x="1805681" y="1276618"/>
            <a:ext cx="1040876" cy="702384"/>
            <a:chOff x="6586085" y="1570271"/>
            <a:chExt cx="1042290" cy="703338"/>
          </a:xfrm>
        </p:grpSpPr>
        <p:cxnSp>
          <p:nvCxnSpPr>
            <p:cNvPr id="7" name="Straight Arrow Connector 6">
              <a:extLst>
                <a:ext uri="{FF2B5EF4-FFF2-40B4-BE49-F238E27FC236}">
                  <a16:creationId xmlns:a16="http://schemas.microsoft.com/office/drawing/2014/main" id="{146AC240-5565-2B40-8CC2-BEC3C39FC06D}"/>
                </a:ext>
              </a:extLst>
            </p:cNvPr>
            <p:cNvCxnSpPr>
              <a:cxnSpLocks/>
            </p:cNvCxnSpPr>
            <p:nvPr/>
          </p:nvCxnSpPr>
          <p:spPr>
            <a:xfrm flipH="1">
              <a:off x="6586085" y="1570271"/>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B122A93-AF8C-7F4B-A918-563AC9B50155}"/>
                </a:ext>
              </a:extLst>
            </p:cNvPr>
            <p:cNvCxnSpPr>
              <a:cxnSpLocks/>
            </p:cNvCxnSpPr>
            <p:nvPr/>
          </p:nvCxnSpPr>
          <p:spPr>
            <a:xfrm>
              <a:off x="7172938" y="1573147"/>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18007120-8EEA-CC46-B168-D82AA32C3B97}"/>
              </a:ext>
            </a:extLst>
          </p:cNvPr>
          <p:cNvSpPr/>
          <p:nvPr/>
        </p:nvSpPr>
        <p:spPr>
          <a:xfrm>
            <a:off x="2708314" y="1976130"/>
            <a:ext cx="457200" cy="457200"/>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17" name="Oval 16">
            <a:extLst>
              <a:ext uri="{FF2B5EF4-FFF2-40B4-BE49-F238E27FC236}">
                <a16:creationId xmlns:a16="http://schemas.microsoft.com/office/drawing/2014/main" id="{B26E912F-DDC4-9C4C-B0F9-F8D0C5E25283}"/>
              </a:ext>
            </a:extLst>
          </p:cNvPr>
          <p:cNvSpPr/>
          <p:nvPr/>
        </p:nvSpPr>
        <p:spPr>
          <a:xfrm>
            <a:off x="1025512" y="2815090"/>
            <a:ext cx="457200" cy="45720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0" name="TextBox 19">
            <a:extLst>
              <a:ext uri="{FF2B5EF4-FFF2-40B4-BE49-F238E27FC236}">
                <a16:creationId xmlns:a16="http://schemas.microsoft.com/office/drawing/2014/main" id="{3FAF921D-4F68-5D47-8EF7-E11B57B9F494}"/>
              </a:ext>
            </a:extLst>
          </p:cNvPr>
          <p:cNvSpPr txBox="1"/>
          <p:nvPr/>
        </p:nvSpPr>
        <p:spPr>
          <a:xfrm>
            <a:off x="1847937" y="1072501"/>
            <a:ext cx="956365" cy="454999"/>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0" rIns="0" bIns="91316" rtlCol="0" anchor="ctr">
            <a:spAutoFit/>
          </a:bodyPr>
          <a:lstStyle/>
          <a:p>
            <a:pPr marL="12684" marR="5073" algn="ctr">
              <a:lnSpc>
                <a:spcPts val="3196"/>
              </a:lnSpc>
              <a:spcBef>
                <a:spcPts val="999"/>
              </a:spcBef>
              <a:spcAft>
                <a:spcPts val="999"/>
              </a:spcAft>
            </a:pPr>
            <a:r>
              <a:rPr lang="en-US" sz="1798" dirty="0">
                <a:cs typeface="Arial"/>
              </a:rPr>
              <a:t>Feature</a:t>
            </a:r>
          </a:p>
        </p:txBody>
      </p:sp>
      <p:sp>
        <p:nvSpPr>
          <p:cNvPr id="21" name="Content Placeholder 2">
            <a:extLst>
              <a:ext uri="{FF2B5EF4-FFF2-40B4-BE49-F238E27FC236}">
                <a16:creationId xmlns:a16="http://schemas.microsoft.com/office/drawing/2014/main" id="{FA776B9A-48DC-144D-84C0-533AA1570260}"/>
              </a:ext>
            </a:extLst>
          </p:cNvPr>
          <p:cNvSpPr>
            <a:spLocks noGrp="1"/>
          </p:cNvSpPr>
          <p:nvPr>
            <p:ph idx="1"/>
          </p:nvPr>
        </p:nvSpPr>
        <p:spPr>
          <a:xfrm>
            <a:off x="5253164" y="1072713"/>
            <a:ext cx="3629487" cy="3621879"/>
          </a:xfrm>
        </p:spPr>
        <p:txBody>
          <a:bodyPr>
            <a:normAutofit/>
          </a:bodyPr>
          <a:lstStyle/>
          <a:p>
            <a:pPr>
              <a:spcBef>
                <a:spcPts val="2397"/>
              </a:spcBef>
              <a:buFont typeface="Arial" panose="020B0604020202020204" pitchFamily="34" charset="0"/>
              <a:buChar char="•"/>
            </a:pPr>
            <a:r>
              <a:rPr lang="en-US" sz="2397" dirty="0"/>
              <a:t>Select a feature and split data into binary tree</a:t>
            </a:r>
          </a:p>
          <a:p>
            <a:pPr>
              <a:spcBef>
                <a:spcPts val="2397"/>
              </a:spcBef>
              <a:buFont typeface="Arial" panose="020B0604020202020204" pitchFamily="34" charset="0"/>
              <a:buChar char="•"/>
            </a:pPr>
            <a:r>
              <a:rPr lang="en-US" sz="2397" dirty="0"/>
              <a:t>Continue splitting on available features</a:t>
            </a:r>
          </a:p>
        </p:txBody>
      </p:sp>
      <p:cxnSp>
        <p:nvCxnSpPr>
          <p:cNvPr id="18" name="Straight Arrow Connector 17">
            <a:extLst>
              <a:ext uri="{FF2B5EF4-FFF2-40B4-BE49-F238E27FC236}">
                <a16:creationId xmlns:a16="http://schemas.microsoft.com/office/drawing/2014/main" id="{D950A791-66D7-5849-8B5E-991C258DCE20}"/>
              </a:ext>
            </a:extLst>
          </p:cNvPr>
          <p:cNvCxnSpPr>
            <a:cxnSpLocks/>
          </p:cNvCxnSpPr>
          <p:nvPr/>
        </p:nvCxnSpPr>
        <p:spPr>
          <a:xfrm>
            <a:off x="1666958" y="2077033"/>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F625CB-F653-B943-8E95-1517D708E0A1}"/>
              </a:ext>
            </a:extLst>
          </p:cNvPr>
          <p:cNvSpPr txBox="1"/>
          <p:nvPr/>
        </p:nvSpPr>
        <p:spPr>
          <a:xfrm>
            <a:off x="1231655" y="1975918"/>
            <a:ext cx="956365" cy="454999"/>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0" rIns="0" bIns="91316" rtlCol="0" anchor="ctr">
            <a:spAutoFit/>
          </a:bodyPr>
          <a:lstStyle/>
          <a:p>
            <a:pPr marL="12684" marR="5073" algn="ctr">
              <a:lnSpc>
                <a:spcPts val="3196"/>
              </a:lnSpc>
              <a:spcBef>
                <a:spcPts val="999"/>
              </a:spcBef>
              <a:spcAft>
                <a:spcPts val="999"/>
              </a:spcAft>
            </a:pPr>
            <a:r>
              <a:rPr lang="en-US" sz="1798" dirty="0">
                <a:cs typeface="Arial"/>
              </a:rPr>
              <a:t>Feature</a:t>
            </a:r>
          </a:p>
        </p:txBody>
      </p:sp>
      <p:sp>
        <p:nvSpPr>
          <p:cNvPr id="22" name="Oval 21">
            <a:extLst>
              <a:ext uri="{FF2B5EF4-FFF2-40B4-BE49-F238E27FC236}">
                <a16:creationId xmlns:a16="http://schemas.microsoft.com/office/drawing/2014/main" id="{5B7A7E97-AF8E-3D46-8A82-950EB0B8C6E0}"/>
              </a:ext>
            </a:extLst>
          </p:cNvPr>
          <p:cNvSpPr/>
          <p:nvPr/>
        </p:nvSpPr>
        <p:spPr>
          <a:xfrm>
            <a:off x="1862832" y="2807463"/>
            <a:ext cx="457200" cy="457200"/>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Tree>
    <p:extLst>
      <p:ext uri="{BB962C8B-B14F-4D97-AF65-F5344CB8AC3E}">
        <p14:creationId xmlns:p14="http://schemas.microsoft.com/office/powerpoint/2010/main" val="4208862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a:extLst>
              <a:ext uri="{FF2B5EF4-FFF2-40B4-BE49-F238E27FC236}">
                <a16:creationId xmlns:a16="http://schemas.microsoft.com/office/drawing/2014/main" id="{84DFE2DF-2B5F-3E43-9108-5C3AA28FC159}"/>
              </a:ext>
            </a:extLst>
          </p:cNvPr>
          <p:cNvCxnSpPr>
            <a:cxnSpLocks/>
          </p:cNvCxnSpPr>
          <p:nvPr/>
        </p:nvCxnSpPr>
        <p:spPr>
          <a:xfrm flipH="1">
            <a:off x="1327691" y="2105386"/>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Building a Decision Tree</a:t>
            </a:r>
          </a:p>
        </p:txBody>
      </p:sp>
      <p:grpSp>
        <p:nvGrpSpPr>
          <p:cNvPr id="6" name="Group 5">
            <a:extLst>
              <a:ext uri="{FF2B5EF4-FFF2-40B4-BE49-F238E27FC236}">
                <a16:creationId xmlns:a16="http://schemas.microsoft.com/office/drawing/2014/main" id="{ECC21B47-9CE1-2646-B3EF-FBF04A0D8DFF}"/>
              </a:ext>
            </a:extLst>
          </p:cNvPr>
          <p:cNvGrpSpPr/>
          <p:nvPr/>
        </p:nvGrpSpPr>
        <p:grpSpPr>
          <a:xfrm>
            <a:off x="1805681" y="1276618"/>
            <a:ext cx="1040876" cy="702384"/>
            <a:chOff x="6586085" y="1570271"/>
            <a:chExt cx="1042290" cy="703338"/>
          </a:xfrm>
        </p:grpSpPr>
        <p:cxnSp>
          <p:nvCxnSpPr>
            <p:cNvPr id="7" name="Straight Arrow Connector 6">
              <a:extLst>
                <a:ext uri="{FF2B5EF4-FFF2-40B4-BE49-F238E27FC236}">
                  <a16:creationId xmlns:a16="http://schemas.microsoft.com/office/drawing/2014/main" id="{146AC240-5565-2B40-8CC2-BEC3C39FC06D}"/>
                </a:ext>
              </a:extLst>
            </p:cNvPr>
            <p:cNvCxnSpPr>
              <a:cxnSpLocks/>
            </p:cNvCxnSpPr>
            <p:nvPr/>
          </p:nvCxnSpPr>
          <p:spPr>
            <a:xfrm flipH="1">
              <a:off x="6586085" y="1570271"/>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B122A93-AF8C-7F4B-A918-563AC9B50155}"/>
                </a:ext>
              </a:extLst>
            </p:cNvPr>
            <p:cNvCxnSpPr>
              <a:cxnSpLocks/>
            </p:cNvCxnSpPr>
            <p:nvPr/>
          </p:nvCxnSpPr>
          <p:spPr>
            <a:xfrm>
              <a:off x="7172938" y="1573147"/>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B26E912F-DDC4-9C4C-B0F9-F8D0C5E25283}"/>
              </a:ext>
            </a:extLst>
          </p:cNvPr>
          <p:cNvSpPr/>
          <p:nvPr/>
        </p:nvSpPr>
        <p:spPr>
          <a:xfrm>
            <a:off x="1025512" y="2815090"/>
            <a:ext cx="457200" cy="45720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0" name="TextBox 19">
            <a:extLst>
              <a:ext uri="{FF2B5EF4-FFF2-40B4-BE49-F238E27FC236}">
                <a16:creationId xmlns:a16="http://schemas.microsoft.com/office/drawing/2014/main" id="{3FAF921D-4F68-5D47-8EF7-E11B57B9F494}"/>
              </a:ext>
            </a:extLst>
          </p:cNvPr>
          <p:cNvSpPr txBox="1"/>
          <p:nvPr/>
        </p:nvSpPr>
        <p:spPr>
          <a:xfrm>
            <a:off x="1847937" y="1072501"/>
            <a:ext cx="956365" cy="454999"/>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0" rIns="0" bIns="91316" rtlCol="0" anchor="ctr">
            <a:spAutoFit/>
          </a:bodyPr>
          <a:lstStyle/>
          <a:p>
            <a:pPr marL="12684" marR="5073" algn="ctr">
              <a:lnSpc>
                <a:spcPts val="3196"/>
              </a:lnSpc>
              <a:spcBef>
                <a:spcPts val="999"/>
              </a:spcBef>
              <a:spcAft>
                <a:spcPts val="999"/>
              </a:spcAft>
            </a:pPr>
            <a:r>
              <a:rPr lang="en-US" sz="1798" dirty="0">
                <a:cs typeface="Arial"/>
              </a:rPr>
              <a:t>Feature</a:t>
            </a:r>
          </a:p>
        </p:txBody>
      </p:sp>
      <p:sp>
        <p:nvSpPr>
          <p:cNvPr id="21" name="Content Placeholder 2">
            <a:extLst>
              <a:ext uri="{FF2B5EF4-FFF2-40B4-BE49-F238E27FC236}">
                <a16:creationId xmlns:a16="http://schemas.microsoft.com/office/drawing/2014/main" id="{FA776B9A-48DC-144D-84C0-533AA1570260}"/>
              </a:ext>
            </a:extLst>
          </p:cNvPr>
          <p:cNvSpPr>
            <a:spLocks noGrp="1"/>
          </p:cNvSpPr>
          <p:nvPr>
            <p:ph idx="1"/>
          </p:nvPr>
        </p:nvSpPr>
        <p:spPr>
          <a:xfrm>
            <a:off x="5253164" y="1072713"/>
            <a:ext cx="3629487" cy="3621879"/>
          </a:xfrm>
        </p:spPr>
        <p:txBody>
          <a:bodyPr>
            <a:normAutofit/>
          </a:bodyPr>
          <a:lstStyle/>
          <a:p>
            <a:pPr>
              <a:spcBef>
                <a:spcPts val="2397"/>
              </a:spcBef>
              <a:buFont typeface="Arial" panose="020B0604020202020204" pitchFamily="34" charset="0"/>
              <a:buChar char="•"/>
            </a:pPr>
            <a:r>
              <a:rPr lang="en-US" sz="2397" dirty="0"/>
              <a:t>Select a feature and split data into binary tree</a:t>
            </a:r>
          </a:p>
          <a:p>
            <a:pPr>
              <a:spcBef>
                <a:spcPts val="2397"/>
              </a:spcBef>
              <a:buFont typeface="Arial" panose="020B0604020202020204" pitchFamily="34" charset="0"/>
              <a:buChar char="•"/>
            </a:pPr>
            <a:r>
              <a:rPr lang="en-US" sz="2397" dirty="0"/>
              <a:t>Continue splitting on available features</a:t>
            </a:r>
          </a:p>
        </p:txBody>
      </p:sp>
      <p:cxnSp>
        <p:nvCxnSpPr>
          <p:cNvPr id="18" name="Straight Arrow Connector 17">
            <a:extLst>
              <a:ext uri="{FF2B5EF4-FFF2-40B4-BE49-F238E27FC236}">
                <a16:creationId xmlns:a16="http://schemas.microsoft.com/office/drawing/2014/main" id="{D950A791-66D7-5849-8B5E-991C258DCE20}"/>
              </a:ext>
            </a:extLst>
          </p:cNvPr>
          <p:cNvCxnSpPr>
            <a:cxnSpLocks/>
          </p:cNvCxnSpPr>
          <p:nvPr/>
        </p:nvCxnSpPr>
        <p:spPr>
          <a:xfrm>
            <a:off x="1666958" y="2077033"/>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F625CB-F653-B943-8E95-1517D708E0A1}"/>
              </a:ext>
            </a:extLst>
          </p:cNvPr>
          <p:cNvSpPr txBox="1"/>
          <p:nvPr/>
        </p:nvSpPr>
        <p:spPr>
          <a:xfrm>
            <a:off x="1231655" y="1975918"/>
            <a:ext cx="956365" cy="454999"/>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0" rIns="0" bIns="91316" rtlCol="0" anchor="ctr">
            <a:spAutoFit/>
          </a:bodyPr>
          <a:lstStyle/>
          <a:p>
            <a:pPr marL="12684" marR="5073" algn="ctr">
              <a:lnSpc>
                <a:spcPts val="3196"/>
              </a:lnSpc>
              <a:spcBef>
                <a:spcPts val="999"/>
              </a:spcBef>
              <a:spcAft>
                <a:spcPts val="999"/>
              </a:spcAft>
            </a:pPr>
            <a:r>
              <a:rPr lang="en-US" sz="1798" dirty="0">
                <a:cs typeface="Arial"/>
              </a:rPr>
              <a:t>Feature</a:t>
            </a:r>
          </a:p>
        </p:txBody>
      </p:sp>
      <p:sp>
        <p:nvSpPr>
          <p:cNvPr id="22" name="Oval 21">
            <a:extLst>
              <a:ext uri="{FF2B5EF4-FFF2-40B4-BE49-F238E27FC236}">
                <a16:creationId xmlns:a16="http://schemas.microsoft.com/office/drawing/2014/main" id="{5B7A7E97-AF8E-3D46-8A82-950EB0B8C6E0}"/>
              </a:ext>
            </a:extLst>
          </p:cNvPr>
          <p:cNvSpPr/>
          <p:nvPr/>
        </p:nvSpPr>
        <p:spPr>
          <a:xfrm>
            <a:off x="1862832" y="2807463"/>
            <a:ext cx="457200" cy="457200"/>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cxnSp>
        <p:nvCxnSpPr>
          <p:cNvPr id="15" name="Straight Arrow Connector 14">
            <a:extLst>
              <a:ext uri="{FF2B5EF4-FFF2-40B4-BE49-F238E27FC236}">
                <a16:creationId xmlns:a16="http://schemas.microsoft.com/office/drawing/2014/main" id="{73D65940-D9CB-6347-9908-4B19742D8BCC}"/>
              </a:ext>
            </a:extLst>
          </p:cNvPr>
          <p:cNvCxnSpPr>
            <a:cxnSpLocks/>
          </p:cNvCxnSpPr>
          <p:nvPr/>
        </p:nvCxnSpPr>
        <p:spPr>
          <a:xfrm flipH="1">
            <a:off x="2772015" y="2113013"/>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4072128-67D8-8A4B-8BC5-EC101AB5DBD3}"/>
              </a:ext>
            </a:extLst>
          </p:cNvPr>
          <p:cNvSpPr/>
          <p:nvPr/>
        </p:nvSpPr>
        <p:spPr>
          <a:xfrm>
            <a:off x="2469836" y="2822717"/>
            <a:ext cx="457200" cy="45720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cxnSp>
        <p:nvCxnSpPr>
          <p:cNvPr id="24" name="Straight Arrow Connector 23">
            <a:extLst>
              <a:ext uri="{FF2B5EF4-FFF2-40B4-BE49-F238E27FC236}">
                <a16:creationId xmlns:a16="http://schemas.microsoft.com/office/drawing/2014/main" id="{27B26E12-B9A4-134D-B971-FFF46F941697}"/>
              </a:ext>
            </a:extLst>
          </p:cNvPr>
          <p:cNvCxnSpPr>
            <a:cxnSpLocks/>
          </p:cNvCxnSpPr>
          <p:nvPr/>
        </p:nvCxnSpPr>
        <p:spPr>
          <a:xfrm>
            <a:off x="3111282" y="2084660"/>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1A8B051-347E-0B4B-B813-6C6D7C2F7D13}"/>
              </a:ext>
            </a:extLst>
          </p:cNvPr>
          <p:cNvSpPr txBox="1"/>
          <p:nvPr/>
        </p:nvSpPr>
        <p:spPr>
          <a:xfrm>
            <a:off x="2675979" y="1983545"/>
            <a:ext cx="956365" cy="454999"/>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0" rIns="0" bIns="91316" rtlCol="0" anchor="ctr">
            <a:spAutoFit/>
          </a:bodyPr>
          <a:lstStyle/>
          <a:p>
            <a:pPr marL="12684" marR="5073" algn="ctr">
              <a:lnSpc>
                <a:spcPts val="3196"/>
              </a:lnSpc>
              <a:spcBef>
                <a:spcPts val="999"/>
              </a:spcBef>
              <a:spcAft>
                <a:spcPts val="999"/>
              </a:spcAft>
            </a:pPr>
            <a:r>
              <a:rPr lang="en-US" sz="1798" dirty="0">
                <a:cs typeface="Arial"/>
              </a:rPr>
              <a:t>Feature</a:t>
            </a:r>
          </a:p>
        </p:txBody>
      </p:sp>
      <p:sp>
        <p:nvSpPr>
          <p:cNvPr id="26" name="Oval 25">
            <a:extLst>
              <a:ext uri="{FF2B5EF4-FFF2-40B4-BE49-F238E27FC236}">
                <a16:creationId xmlns:a16="http://schemas.microsoft.com/office/drawing/2014/main" id="{7352F2CB-CF49-7B4F-BC7C-88BC6F8A118C}"/>
              </a:ext>
            </a:extLst>
          </p:cNvPr>
          <p:cNvSpPr/>
          <p:nvPr/>
        </p:nvSpPr>
        <p:spPr>
          <a:xfrm>
            <a:off x="3307156" y="2815090"/>
            <a:ext cx="457200" cy="457200"/>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Tree>
    <p:extLst>
      <p:ext uri="{BB962C8B-B14F-4D97-AF65-F5344CB8AC3E}">
        <p14:creationId xmlns:p14="http://schemas.microsoft.com/office/powerpoint/2010/main" val="1817353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a:extLst>
              <a:ext uri="{FF2B5EF4-FFF2-40B4-BE49-F238E27FC236}">
                <a16:creationId xmlns:a16="http://schemas.microsoft.com/office/drawing/2014/main" id="{84DFE2DF-2B5F-3E43-9108-5C3AA28FC159}"/>
              </a:ext>
            </a:extLst>
          </p:cNvPr>
          <p:cNvCxnSpPr>
            <a:cxnSpLocks/>
          </p:cNvCxnSpPr>
          <p:nvPr/>
        </p:nvCxnSpPr>
        <p:spPr>
          <a:xfrm flipH="1">
            <a:off x="1327691" y="2105386"/>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How Long to Continue Splitting?</a:t>
            </a:r>
          </a:p>
        </p:txBody>
      </p:sp>
      <p:grpSp>
        <p:nvGrpSpPr>
          <p:cNvPr id="6" name="Group 5">
            <a:extLst>
              <a:ext uri="{FF2B5EF4-FFF2-40B4-BE49-F238E27FC236}">
                <a16:creationId xmlns:a16="http://schemas.microsoft.com/office/drawing/2014/main" id="{ECC21B47-9CE1-2646-B3EF-FBF04A0D8DFF}"/>
              </a:ext>
            </a:extLst>
          </p:cNvPr>
          <p:cNvGrpSpPr/>
          <p:nvPr/>
        </p:nvGrpSpPr>
        <p:grpSpPr>
          <a:xfrm>
            <a:off x="1805681" y="1276618"/>
            <a:ext cx="1040876" cy="702384"/>
            <a:chOff x="6586085" y="1570271"/>
            <a:chExt cx="1042290" cy="703338"/>
          </a:xfrm>
        </p:grpSpPr>
        <p:cxnSp>
          <p:nvCxnSpPr>
            <p:cNvPr id="7" name="Straight Arrow Connector 6">
              <a:extLst>
                <a:ext uri="{FF2B5EF4-FFF2-40B4-BE49-F238E27FC236}">
                  <a16:creationId xmlns:a16="http://schemas.microsoft.com/office/drawing/2014/main" id="{146AC240-5565-2B40-8CC2-BEC3C39FC06D}"/>
                </a:ext>
              </a:extLst>
            </p:cNvPr>
            <p:cNvCxnSpPr>
              <a:cxnSpLocks/>
            </p:cNvCxnSpPr>
            <p:nvPr/>
          </p:nvCxnSpPr>
          <p:spPr>
            <a:xfrm flipH="1">
              <a:off x="6586085" y="1570271"/>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B122A93-AF8C-7F4B-A918-563AC9B50155}"/>
                </a:ext>
              </a:extLst>
            </p:cNvPr>
            <p:cNvCxnSpPr>
              <a:cxnSpLocks/>
            </p:cNvCxnSpPr>
            <p:nvPr/>
          </p:nvCxnSpPr>
          <p:spPr>
            <a:xfrm>
              <a:off x="7172938" y="1573147"/>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B26E912F-DDC4-9C4C-B0F9-F8D0C5E25283}"/>
              </a:ext>
            </a:extLst>
          </p:cNvPr>
          <p:cNvSpPr/>
          <p:nvPr/>
        </p:nvSpPr>
        <p:spPr>
          <a:xfrm>
            <a:off x="1025512" y="2815090"/>
            <a:ext cx="457200" cy="45720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0" name="TextBox 19">
            <a:extLst>
              <a:ext uri="{FF2B5EF4-FFF2-40B4-BE49-F238E27FC236}">
                <a16:creationId xmlns:a16="http://schemas.microsoft.com/office/drawing/2014/main" id="{3FAF921D-4F68-5D47-8EF7-E11B57B9F494}"/>
              </a:ext>
            </a:extLst>
          </p:cNvPr>
          <p:cNvSpPr txBox="1"/>
          <p:nvPr/>
        </p:nvSpPr>
        <p:spPr>
          <a:xfrm>
            <a:off x="1847937" y="1072501"/>
            <a:ext cx="956365" cy="454999"/>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0" rIns="0" bIns="91316" rtlCol="0" anchor="ctr">
            <a:spAutoFit/>
          </a:bodyPr>
          <a:lstStyle/>
          <a:p>
            <a:pPr marL="12684" marR="5073" algn="ctr">
              <a:lnSpc>
                <a:spcPts val="3196"/>
              </a:lnSpc>
              <a:spcBef>
                <a:spcPts val="999"/>
              </a:spcBef>
              <a:spcAft>
                <a:spcPts val="999"/>
              </a:spcAft>
            </a:pPr>
            <a:r>
              <a:rPr lang="en-US" sz="1798" dirty="0">
                <a:cs typeface="Arial"/>
              </a:rPr>
              <a:t>Feature</a:t>
            </a:r>
          </a:p>
        </p:txBody>
      </p:sp>
      <p:sp>
        <p:nvSpPr>
          <p:cNvPr id="21" name="Content Placeholder 2">
            <a:extLst>
              <a:ext uri="{FF2B5EF4-FFF2-40B4-BE49-F238E27FC236}">
                <a16:creationId xmlns:a16="http://schemas.microsoft.com/office/drawing/2014/main" id="{FA776B9A-48DC-144D-84C0-533AA1570260}"/>
              </a:ext>
            </a:extLst>
          </p:cNvPr>
          <p:cNvSpPr>
            <a:spLocks noGrp="1"/>
          </p:cNvSpPr>
          <p:nvPr>
            <p:ph idx="1"/>
          </p:nvPr>
        </p:nvSpPr>
        <p:spPr>
          <a:xfrm>
            <a:off x="5253164" y="1072713"/>
            <a:ext cx="3629487" cy="3621879"/>
          </a:xfrm>
        </p:spPr>
        <p:txBody>
          <a:bodyPr>
            <a:normAutofit/>
          </a:bodyPr>
          <a:lstStyle/>
          <a:p>
            <a:pPr marL="0" indent="0">
              <a:spcBef>
                <a:spcPts val="2397"/>
              </a:spcBef>
              <a:buNone/>
            </a:pPr>
            <a:r>
              <a:rPr lang="en-US" sz="2397" dirty="0"/>
              <a:t>Split training data until:</a:t>
            </a:r>
          </a:p>
          <a:p>
            <a:pPr>
              <a:spcBef>
                <a:spcPts val="2397"/>
              </a:spcBef>
              <a:buFont typeface="Arial" panose="020B0604020202020204" pitchFamily="34" charset="0"/>
              <a:buChar char="•"/>
            </a:pPr>
            <a:r>
              <a:rPr lang="en-US" sz="2397" dirty="0"/>
              <a:t>Leaf nodes are pure – only one class per leaf</a:t>
            </a:r>
          </a:p>
          <a:p>
            <a:pPr>
              <a:spcBef>
                <a:spcPts val="2397"/>
              </a:spcBef>
              <a:buFont typeface="Arial" panose="020B0604020202020204" pitchFamily="34" charset="0"/>
              <a:buChar char="•"/>
            </a:pPr>
            <a:r>
              <a:rPr lang="en-US" sz="2397" dirty="0"/>
              <a:t>Minimum leaf size or maximum depth reached</a:t>
            </a:r>
          </a:p>
          <a:p>
            <a:pPr>
              <a:spcBef>
                <a:spcPts val="2397"/>
              </a:spcBef>
              <a:buFont typeface="Arial" panose="020B0604020202020204" pitchFamily="34" charset="0"/>
              <a:buChar char="•"/>
            </a:pPr>
            <a:r>
              <a:rPr lang="en-US" sz="2397" dirty="0"/>
              <a:t>Performance metric achieved</a:t>
            </a:r>
          </a:p>
        </p:txBody>
      </p:sp>
      <p:cxnSp>
        <p:nvCxnSpPr>
          <p:cNvPr id="18" name="Straight Arrow Connector 17">
            <a:extLst>
              <a:ext uri="{FF2B5EF4-FFF2-40B4-BE49-F238E27FC236}">
                <a16:creationId xmlns:a16="http://schemas.microsoft.com/office/drawing/2014/main" id="{D950A791-66D7-5849-8B5E-991C258DCE20}"/>
              </a:ext>
            </a:extLst>
          </p:cNvPr>
          <p:cNvCxnSpPr>
            <a:cxnSpLocks/>
          </p:cNvCxnSpPr>
          <p:nvPr/>
        </p:nvCxnSpPr>
        <p:spPr>
          <a:xfrm>
            <a:off x="1666958" y="2077033"/>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F625CB-F653-B943-8E95-1517D708E0A1}"/>
              </a:ext>
            </a:extLst>
          </p:cNvPr>
          <p:cNvSpPr txBox="1"/>
          <p:nvPr/>
        </p:nvSpPr>
        <p:spPr>
          <a:xfrm>
            <a:off x="1231655" y="1975918"/>
            <a:ext cx="956365" cy="454999"/>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0" rIns="0" bIns="91316" rtlCol="0" anchor="ctr">
            <a:spAutoFit/>
          </a:bodyPr>
          <a:lstStyle/>
          <a:p>
            <a:pPr marL="12684" marR="5073" algn="ctr">
              <a:lnSpc>
                <a:spcPts val="3196"/>
              </a:lnSpc>
              <a:spcBef>
                <a:spcPts val="999"/>
              </a:spcBef>
              <a:spcAft>
                <a:spcPts val="999"/>
              </a:spcAft>
            </a:pPr>
            <a:r>
              <a:rPr lang="en-US" sz="1798" dirty="0">
                <a:cs typeface="Arial"/>
              </a:rPr>
              <a:t>Feature</a:t>
            </a:r>
          </a:p>
        </p:txBody>
      </p:sp>
      <p:sp>
        <p:nvSpPr>
          <p:cNvPr id="22" name="Oval 21">
            <a:extLst>
              <a:ext uri="{FF2B5EF4-FFF2-40B4-BE49-F238E27FC236}">
                <a16:creationId xmlns:a16="http://schemas.microsoft.com/office/drawing/2014/main" id="{5B7A7E97-AF8E-3D46-8A82-950EB0B8C6E0}"/>
              </a:ext>
            </a:extLst>
          </p:cNvPr>
          <p:cNvSpPr/>
          <p:nvPr/>
        </p:nvSpPr>
        <p:spPr>
          <a:xfrm>
            <a:off x="1862832" y="2807463"/>
            <a:ext cx="457200" cy="457200"/>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cxnSp>
        <p:nvCxnSpPr>
          <p:cNvPr id="15" name="Straight Arrow Connector 14">
            <a:extLst>
              <a:ext uri="{FF2B5EF4-FFF2-40B4-BE49-F238E27FC236}">
                <a16:creationId xmlns:a16="http://schemas.microsoft.com/office/drawing/2014/main" id="{73D65940-D9CB-6347-9908-4B19742D8BCC}"/>
              </a:ext>
            </a:extLst>
          </p:cNvPr>
          <p:cNvCxnSpPr>
            <a:cxnSpLocks/>
          </p:cNvCxnSpPr>
          <p:nvPr/>
        </p:nvCxnSpPr>
        <p:spPr>
          <a:xfrm flipH="1">
            <a:off x="2772015" y="2113013"/>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4072128-67D8-8A4B-8BC5-EC101AB5DBD3}"/>
              </a:ext>
            </a:extLst>
          </p:cNvPr>
          <p:cNvSpPr/>
          <p:nvPr/>
        </p:nvSpPr>
        <p:spPr>
          <a:xfrm>
            <a:off x="2469836" y="2822717"/>
            <a:ext cx="457200" cy="45720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cxnSp>
        <p:nvCxnSpPr>
          <p:cNvPr id="24" name="Straight Arrow Connector 23">
            <a:extLst>
              <a:ext uri="{FF2B5EF4-FFF2-40B4-BE49-F238E27FC236}">
                <a16:creationId xmlns:a16="http://schemas.microsoft.com/office/drawing/2014/main" id="{27B26E12-B9A4-134D-B971-FFF46F941697}"/>
              </a:ext>
            </a:extLst>
          </p:cNvPr>
          <p:cNvCxnSpPr>
            <a:cxnSpLocks/>
          </p:cNvCxnSpPr>
          <p:nvPr/>
        </p:nvCxnSpPr>
        <p:spPr>
          <a:xfrm>
            <a:off x="3111282" y="2084660"/>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1A8B051-347E-0B4B-B813-6C6D7C2F7D13}"/>
              </a:ext>
            </a:extLst>
          </p:cNvPr>
          <p:cNvSpPr txBox="1"/>
          <p:nvPr/>
        </p:nvSpPr>
        <p:spPr>
          <a:xfrm>
            <a:off x="2675979" y="1983545"/>
            <a:ext cx="956365" cy="454999"/>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0" rIns="0" bIns="91316" rtlCol="0" anchor="ctr">
            <a:spAutoFit/>
          </a:bodyPr>
          <a:lstStyle/>
          <a:p>
            <a:pPr marL="12684" marR="5073" algn="ctr">
              <a:lnSpc>
                <a:spcPts val="3196"/>
              </a:lnSpc>
              <a:spcBef>
                <a:spcPts val="999"/>
              </a:spcBef>
              <a:spcAft>
                <a:spcPts val="999"/>
              </a:spcAft>
            </a:pPr>
            <a:r>
              <a:rPr lang="en-US" sz="1798" dirty="0">
                <a:cs typeface="Arial"/>
              </a:rPr>
              <a:t>Feature</a:t>
            </a:r>
          </a:p>
        </p:txBody>
      </p:sp>
      <p:cxnSp>
        <p:nvCxnSpPr>
          <p:cNvPr id="27" name="Straight Arrow Connector 26">
            <a:extLst>
              <a:ext uri="{FF2B5EF4-FFF2-40B4-BE49-F238E27FC236}">
                <a16:creationId xmlns:a16="http://schemas.microsoft.com/office/drawing/2014/main" id="{608D604A-0352-D648-A78C-F115C8EFA15D}"/>
              </a:ext>
            </a:extLst>
          </p:cNvPr>
          <p:cNvCxnSpPr>
            <a:cxnSpLocks/>
          </p:cNvCxnSpPr>
          <p:nvPr/>
        </p:nvCxnSpPr>
        <p:spPr>
          <a:xfrm flipH="1">
            <a:off x="3446881" y="2955521"/>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D20E46D9-2497-764A-9601-BE1372A8AEA1}"/>
              </a:ext>
            </a:extLst>
          </p:cNvPr>
          <p:cNvSpPr/>
          <p:nvPr/>
        </p:nvSpPr>
        <p:spPr>
          <a:xfrm>
            <a:off x="3144702" y="3665225"/>
            <a:ext cx="457200" cy="45720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cxnSp>
        <p:nvCxnSpPr>
          <p:cNvPr id="29" name="Straight Arrow Connector 28">
            <a:extLst>
              <a:ext uri="{FF2B5EF4-FFF2-40B4-BE49-F238E27FC236}">
                <a16:creationId xmlns:a16="http://schemas.microsoft.com/office/drawing/2014/main" id="{17E6F55B-8BCA-CF44-A8C9-6D293B7812A7}"/>
              </a:ext>
            </a:extLst>
          </p:cNvPr>
          <p:cNvCxnSpPr>
            <a:cxnSpLocks/>
          </p:cNvCxnSpPr>
          <p:nvPr/>
        </p:nvCxnSpPr>
        <p:spPr>
          <a:xfrm>
            <a:off x="3786148" y="2927168"/>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9FBB8FC-136A-CF43-B786-DBF86107EC77}"/>
              </a:ext>
            </a:extLst>
          </p:cNvPr>
          <p:cNvSpPr txBox="1"/>
          <p:nvPr/>
        </p:nvSpPr>
        <p:spPr>
          <a:xfrm>
            <a:off x="3350845" y="2826053"/>
            <a:ext cx="956365" cy="454999"/>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0" rIns="0" bIns="91316" rtlCol="0" anchor="ctr">
            <a:spAutoFit/>
          </a:bodyPr>
          <a:lstStyle/>
          <a:p>
            <a:pPr marL="12684" marR="5073" algn="ctr">
              <a:lnSpc>
                <a:spcPts val="3196"/>
              </a:lnSpc>
              <a:spcBef>
                <a:spcPts val="999"/>
              </a:spcBef>
              <a:spcAft>
                <a:spcPts val="999"/>
              </a:spcAft>
            </a:pPr>
            <a:r>
              <a:rPr lang="en-US" sz="1798" dirty="0">
                <a:cs typeface="Arial"/>
              </a:rPr>
              <a:t>Feature</a:t>
            </a:r>
          </a:p>
        </p:txBody>
      </p:sp>
      <p:sp>
        <p:nvSpPr>
          <p:cNvPr id="31" name="Oval 30">
            <a:extLst>
              <a:ext uri="{FF2B5EF4-FFF2-40B4-BE49-F238E27FC236}">
                <a16:creationId xmlns:a16="http://schemas.microsoft.com/office/drawing/2014/main" id="{11B25F6D-E443-FD4E-BFE6-E1CCEC044711}"/>
              </a:ext>
            </a:extLst>
          </p:cNvPr>
          <p:cNvSpPr/>
          <p:nvPr/>
        </p:nvSpPr>
        <p:spPr>
          <a:xfrm>
            <a:off x="3982022" y="3657598"/>
            <a:ext cx="457200" cy="457200"/>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Tree>
    <p:extLst>
      <p:ext uri="{BB962C8B-B14F-4D97-AF65-F5344CB8AC3E}">
        <p14:creationId xmlns:p14="http://schemas.microsoft.com/office/powerpoint/2010/main" val="327618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How to Form Each Split?</a:t>
            </a:r>
          </a:p>
        </p:txBody>
      </p:sp>
      <p:grpSp>
        <p:nvGrpSpPr>
          <p:cNvPr id="6" name="Group 5">
            <a:extLst>
              <a:ext uri="{FF2B5EF4-FFF2-40B4-BE49-F238E27FC236}">
                <a16:creationId xmlns:a16="http://schemas.microsoft.com/office/drawing/2014/main" id="{ECC21B47-9CE1-2646-B3EF-FBF04A0D8DFF}"/>
              </a:ext>
            </a:extLst>
          </p:cNvPr>
          <p:cNvGrpSpPr/>
          <p:nvPr/>
        </p:nvGrpSpPr>
        <p:grpSpPr>
          <a:xfrm>
            <a:off x="1487716" y="1882337"/>
            <a:ext cx="1845622" cy="1280160"/>
            <a:chOff x="6091958" y="708239"/>
            <a:chExt cx="1848129" cy="1281899"/>
          </a:xfrm>
        </p:grpSpPr>
        <p:cxnSp>
          <p:nvCxnSpPr>
            <p:cNvPr id="7" name="Straight Arrow Connector 6">
              <a:extLst>
                <a:ext uri="{FF2B5EF4-FFF2-40B4-BE49-F238E27FC236}">
                  <a16:creationId xmlns:a16="http://schemas.microsoft.com/office/drawing/2014/main" id="{146AC240-5565-2B40-8CC2-BEC3C39FC06D}"/>
                </a:ext>
              </a:extLst>
            </p:cNvPr>
            <p:cNvCxnSpPr>
              <a:cxnSpLocks/>
            </p:cNvCxnSpPr>
            <p:nvPr/>
          </p:nvCxnSpPr>
          <p:spPr>
            <a:xfrm flipH="1">
              <a:off x="6091958" y="708239"/>
              <a:ext cx="849728" cy="128189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B122A93-AF8C-7F4B-A918-563AC9B50155}"/>
                </a:ext>
              </a:extLst>
            </p:cNvPr>
            <p:cNvCxnSpPr>
              <a:cxnSpLocks/>
            </p:cNvCxnSpPr>
            <p:nvPr/>
          </p:nvCxnSpPr>
          <p:spPr>
            <a:xfrm>
              <a:off x="7073098" y="711114"/>
              <a:ext cx="866989" cy="12790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18007120-8EEA-CC46-B168-D82AA32C3B97}"/>
              </a:ext>
            </a:extLst>
          </p:cNvPr>
          <p:cNvSpPr/>
          <p:nvPr/>
        </p:nvSpPr>
        <p:spPr>
          <a:xfrm>
            <a:off x="3046853" y="3156781"/>
            <a:ext cx="914400" cy="914400"/>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17" name="Oval 16">
            <a:extLst>
              <a:ext uri="{FF2B5EF4-FFF2-40B4-BE49-F238E27FC236}">
                <a16:creationId xmlns:a16="http://schemas.microsoft.com/office/drawing/2014/main" id="{B26E912F-DDC4-9C4C-B0F9-F8D0C5E25283}"/>
              </a:ext>
            </a:extLst>
          </p:cNvPr>
          <p:cNvSpPr/>
          <p:nvPr/>
        </p:nvSpPr>
        <p:spPr>
          <a:xfrm>
            <a:off x="925947" y="3156781"/>
            <a:ext cx="914400" cy="91440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0" name="TextBox 19">
            <a:extLst>
              <a:ext uri="{FF2B5EF4-FFF2-40B4-BE49-F238E27FC236}">
                <a16:creationId xmlns:a16="http://schemas.microsoft.com/office/drawing/2014/main" id="{3FAF921D-4F68-5D47-8EF7-E11B57B9F494}"/>
              </a:ext>
            </a:extLst>
          </p:cNvPr>
          <p:cNvSpPr txBox="1"/>
          <p:nvPr/>
        </p:nvSpPr>
        <p:spPr>
          <a:xfrm>
            <a:off x="1559735" y="1587468"/>
            <a:ext cx="1752513" cy="694745"/>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182880" rIns="0" bIns="91440" rtlCol="0" anchor="ctr">
            <a:spAutoFit/>
          </a:bodyPr>
          <a:lstStyle/>
          <a:p>
            <a:pPr marL="12684" marR="5073" algn="ctr">
              <a:lnSpc>
                <a:spcPts val="3196"/>
              </a:lnSpc>
              <a:spcBef>
                <a:spcPts val="999"/>
              </a:spcBef>
              <a:spcAft>
                <a:spcPts val="999"/>
              </a:spcAft>
            </a:pPr>
            <a:r>
              <a:rPr lang="en-US" sz="3600" dirty="0">
                <a:cs typeface="Arial"/>
              </a:rPr>
              <a:t>Feature</a:t>
            </a:r>
          </a:p>
        </p:txBody>
      </p:sp>
      <p:sp>
        <p:nvSpPr>
          <p:cNvPr id="21" name="Content Placeholder 2">
            <a:extLst>
              <a:ext uri="{FF2B5EF4-FFF2-40B4-BE49-F238E27FC236}">
                <a16:creationId xmlns:a16="http://schemas.microsoft.com/office/drawing/2014/main" id="{FA776B9A-48DC-144D-84C0-533AA1570260}"/>
              </a:ext>
            </a:extLst>
          </p:cNvPr>
          <p:cNvSpPr>
            <a:spLocks noGrp="1"/>
          </p:cNvSpPr>
          <p:nvPr>
            <p:ph idx="1"/>
          </p:nvPr>
        </p:nvSpPr>
        <p:spPr>
          <a:xfrm>
            <a:off x="5167759" y="1376465"/>
            <a:ext cx="3627946" cy="3621879"/>
          </a:xfrm>
        </p:spPr>
        <p:txBody>
          <a:bodyPr>
            <a:normAutofit/>
          </a:bodyPr>
          <a:lstStyle/>
          <a:p>
            <a:pPr>
              <a:spcBef>
                <a:spcPts val="2397"/>
              </a:spcBef>
              <a:buFont typeface="Arial" panose="020B0604020202020204" pitchFamily="34" charset="0"/>
              <a:buChar char="•"/>
            </a:pPr>
            <a:r>
              <a:rPr lang="en-US" sz="2397" dirty="0"/>
              <a:t>Use </a:t>
            </a:r>
            <a:r>
              <a:rPr lang="en-US" sz="2397" b="1" u="sng" dirty="0"/>
              <a:t>greedy approach</a:t>
            </a:r>
            <a:r>
              <a:rPr lang="en-US" sz="2397" dirty="0"/>
              <a:t>:  find best split at each step without considering later splits</a:t>
            </a:r>
          </a:p>
          <a:p>
            <a:pPr>
              <a:spcBef>
                <a:spcPts val="2397"/>
              </a:spcBef>
              <a:buFont typeface="Arial" panose="020B0604020202020204" pitchFamily="34" charset="0"/>
              <a:buChar char="•"/>
            </a:pPr>
            <a:r>
              <a:rPr lang="en-US" sz="2397" dirty="0"/>
              <a:t>What is the “best” split? </a:t>
            </a:r>
          </a:p>
        </p:txBody>
      </p:sp>
    </p:spTree>
    <p:extLst>
      <p:ext uri="{BB962C8B-B14F-4D97-AF65-F5344CB8AC3E}">
        <p14:creationId xmlns:p14="http://schemas.microsoft.com/office/powerpoint/2010/main" val="251498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7CE3D-B94B-4A43-B314-1D176D55FDF1}"/>
              </a:ext>
            </a:extLst>
          </p:cNvPr>
          <p:cNvSpPr>
            <a:spLocks noGrp="1"/>
          </p:cNvSpPr>
          <p:nvPr>
            <p:ph type="ctrTitle"/>
          </p:nvPr>
        </p:nvSpPr>
        <p:spPr/>
        <p:txBody>
          <a:bodyPr/>
          <a:lstStyle/>
          <a:p>
            <a:r>
              <a:rPr lang="en-US" dirty="0"/>
              <a:t>Decision and </a:t>
            </a:r>
            <a:br>
              <a:rPr lang="en-US" dirty="0"/>
            </a:br>
            <a:r>
              <a:rPr lang="en-US" dirty="0"/>
              <a:t>Regression Trees</a:t>
            </a:r>
          </a:p>
        </p:txBody>
      </p:sp>
      <p:sp>
        <p:nvSpPr>
          <p:cNvPr id="3" name="Subtitle 2">
            <a:extLst>
              <a:ext uri="{FF2B5EF4-FFF2-40B4-BE49-F238E27FC236}">
                <a16:creationId xmlns:a16="http://schemas.microsoft.com/office/drawing/2014/main" id="{807053E2-D70C-E246-9FA1-246E3F4BCD62}"/>
              </a:ext>
            </a:extLst>
          </p:cNvPr>
          <p:cNvSpPr>
            <a:spLocks noGrp="1"/>
          </p:cNvSpPr>
          <p:nvPr>
            <p:ph type="subTitle" idx="1"/>
          </p:nvPr>
        </p:nvSpPr>
        <p:spPr/>
        <p:txBody>
          <a:bodyPr>
            <a:normAutofit fontScale="92500" lnSpcReduction="20000"/>
          </a:bodyPr>
          <a:lstStyle/>
          <a:p>
            <a:endParaRPr lang="en-US" dirty="0"/>
          </a:p>
        </p:txBody>
      </p:sp>
    </p:spTree>
    <p:extLst>
      <p:ext uri="{BB962C8B-B14F-4D97-AF65-F5344CB8AC3E}">
        <p14:creationId xmlns:p14="http://schemas.microsoft.com/office/powerpoint/2010/main" val="4068280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Information Gain and Impurity</a:t>
            </a:r>
          </a:p>
        </p:txBody>
      </p:sp>
      <p:sp>
        <p:nvSpPr>
          <p:cNvPr id="21" name="Content Placeholder 2">
            <a:extLst>
              <a:ext uri="{FF2B5EF4-FFF2-40B4-BE49-F238E27FC236}">
                <a16:creationId xmlns:a16="http://schemas.microsoft.com/office/drawing/2014/main" id="{FA776B9A-48DC-144D-84C0-533AA1570260}"/>
              </a:ext>
            </a:extLst>
          </p:cNvPr>
          <p:cNvSpPr>
            <a:spLocks noGrp="1"/>
          </p:cNvSpPr>
          <p:nvPr>
            <p:ph idx="1"/>
          </p:nvPr>
        </p:nvSpPr>
        <p:spPr>
          <a:xfrm>
            <a:off x="298589" y="1205015"/>
            <a:ext cx="3917791" cy="3621879"/>
          </a:xfrm>
        </p:spPr>
        <p:txBody>
          <a:bodyPr>
            <a:normAutofit/>
          </a:bodyPr>
          <a:lstStyle/>
          <a:p>
            <a:pPr>
              <a:spcBef>
                <a:spcPts val="2397"/>
              </a:spcBef>
              <a:buFont typeface="Arial" panose="020B0604020202020204" pitchFamily="34" charset="0"/>
              <a:buChar char="•"/>
            </a:pPr>
            <a:r>
              <a:rPr lang="en-US" sz="2397" dirty="0"/>
              <a:t>Choose feature and </a:t>
            </a:r>
            <a:r>
              <a:rPr lang="en-US" sz="2397" dirty="0" err="1"/>
              <a:t>cutpoint</a:t>
            </a:r>
            <a:r>
              <a:rPr lang="en-US" sz="2397" dirty="0"/>
              <a:t> to maximize information gain (reduce Gini impurity)</a:t>
            </a:r>
          </a:p>
        </p:txBody>
      </p:sp>
      <p:grpSp>
        <p:nvGrpSpPr>
          <p:cNvPr id="6" name="Group 5">
            <a:extLst>
              <a:ext uri="{FF2B5EF4-FFF2-40B4-BE49-F238E27FC236}">
                <a16:creationId xmlns:a16="http://schemas.microsoft.com/office/drawing/2014/main" id="{D83891F2-962B-FB4D-A356-AE3852D60013}"/>
              </a:ext>
            </a:extLst>
          </p:cNvPr>
          <p:cNvGrpSpPr/>
          <p:nvPr/>
        </p:nvGrpSpPr>
        <p:grpSpPr>
          <a:xfrm>
            <a:off x="4364669" y="1409939"/>
            <a:ext cx="4696641" cy="3651527"/>
            <a:chOff x="4266261" y="807753"/>
            <a:chExt cx="4696641" cy="3651527"/>
          </a:xfrm>
        </p:grpSpPr>
        <p:pic>
          <p:nvPicPr>
            <p:cNvPr id="4" name="Picture 3">
              <a:extLst>
                <a:ext uri="{FF2B5EF4-FFF2-40B4-BE49-F238E27FC236}">
                  <a16:creationId xmlns:a16="http://schemas.microsoft.com/office/drawing/2014/main" id="{E4E8BF79-4713-864B-BF32-795CF69BF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6261" y="807753"/>
              <a:ext cx="4696641" cy="3642293"/>
            </a:xfrm>
            <a:prstGeom prst="rect">
              <a:avLst/>
            </a:prstGeom>
          </p:spPr>
        </p:pic>
        <p:sp>
          <p:nvSpPr>
            <p:cNvPr id="3" name="TextBox 2">
              <a:extLst>
                <a:ext uri="{FF2B5EF4-FFF2-40B4-BE49-F238E27FC236}">
                  <a16:creationId xmlns:a16="http://schemas.microsoft.com/office/drawing/2014/main" id="{75D3BF1D-1EFD-7449-BABF-C1F74956A89C}"/>
                </a:ext>
              </a:extLst>
            </p:cNvPr>
            <p:cNvSpPr txBox="1"/>
            <p:nvPr/>
          </p:nvSpPr>
          <p:spPr>
            <a:xfrm>
              <a:off x="6103526" y="4091102"/>
              <a:ext cx="1222447" cy="368178"/>
            </a:xfrm>
            <a:prstGeom prst="rect">
              <a:avLst/>
            </a:prstGeom>
            <a:solidFill>
              <a:schemeClr val="bg1"/>
            </a:solidFill>
          </p:spPr>
          <p:txBody>
            <a:bodyPr vert="horz" wrap="square" lIns="0" tIns="0" rIns="0" bIns="0" rtlCol="0" anchor="t">
              <a:spAutoFit/>
            </a:bodyPr>
            <a:lstStyle/>
            <a:p>
              <a:pPr marL="12700" marR="5080" algn="ctr">
                <a:lnSpc>
                  <a:spcPts val="3200"/>
                </a:lnSpc>
              </a:pPr>
              <a:r>
                <a:rPr lang="en-US" sz="1600" dirty="0">
                  <a:solidFill>
                    <a:schemeClr val="tx1">
                      <a:lumMod val="75000"/>
                      <a:lumOff val="25000"/>
                    </a:schemeClr>
                  </a:solidFill>
                  <a:latin typeface="Avenir Medium" panose="02000503020000020003" pitchFamily="2" charset="0"/>
                  <a:cs typeface="Calibri" panose="020F0502020204030204" pitchFamily="34" charset="0"/>
                </a:rPr>
                <a:t>p(y=1)</a:t>
              </a:r>
            </a:p>
          </p:txBody>
        </p:sp>
      </p:grpSp>
      <p:pic>
        <p:nvPicPr>
          <p:cNvPr id="5" name="Picture 4">
            <a:extLst>
              <a:ext uri="{FF2B5EF4-FFF2-40B4-BE49-F238E27FC236}">
                <a16:creationId xmlns:a16="http://schemas.microsoft.com/office/drawing/2014/main" id="{07DE3358-AA95-0941-81BD-4682BCF52D40}"/>
              </a:ext>
            </a:extLst>
          </p:cNvPr>
          <p:cNvPicPr>
            <a:picLocks noChangeAspect="1"/>
          </p:cNvPicPr>
          <p:nvPr/>
        </p:nvPicPr>
        <p:blipFill>
          <a:blip r:embed="rId4"/>
          <a:stretch>
            <a:fillRect/>
          </a:stretch>
        </p:blipFill>
        <p:spPr>
          <a:xfrm>
            <a:off x="942870" y="2628900"/>
            <a:ext cx="2629228" cy="1851682"/>
          </a:xfrm>
          <a:prstGeom prst="rect">
            <a:avLst/>
          </a:prstGeom>
        </p:spPr>
      </p:pic>
      <p:sp>
        <p:nvSpPr>
          <p:cNvPr id="9" name="TextBox 8">
            <a:extLst>
              <a:ext uri="{FF2B5EF4-FFF2-40B4-BE49-F238E27FC236}">
                <a16:creationId xmlns:a16="http://schemas.microsoft.com/office/drawing/2014/main" id="{3DC7637E-781F-9648-9F8A-572D96EBF756}"/>
              </a:ext>
            </a:extLst>
          </p:cNvPr>
          <p:cNvSpPr txBox="1"/>
          <p:nvPr/>
        </p:nvSpPr>
        <p:spPr>
          <a:xfrm>
            <a:off x="4512955" y="1058087"/>
            <a:ext cx="4400067" cy="375744"/>
          </a:xfrm>
          <a:prstGeom prst="rect">
            <a:avLst/>
          </a:prstGeom>
          <a:solidFill>
            <a:schemeClr val="bg1"/>
          </a:solidFill>
        </p:spPr>
        <p:txBody>
          <a:bodyPr vert="horz" wrap="square" lIns="0" tIns="0" rIns="0" bIns="0" rtlCol="0" anchor="t">
            <a:spAutoFit/>
          </a:bodyPr>
          <a:lstStyle/>
          <a:p>
            <a:pPr marL="12700" marR="5080" algn="ctr">
              <a:lnSpc>
                <a:spcPts val="3200"/>
              </a:lnSpc>
            </a:pPr>
            <a:r>
              <a:rPr lang="en-US" dirty="0">
                <a:solidFill>
                  <a:schemeClr val="tx1">
                    <a:lumMod val="75000"/>
                    <a:lumOff val="25000"/>
                  </a:schemeClr>
                </a:solidFill>
                <a:latin typeface="Avenir Medium" panose="02000503020000020003" pitchFamily="2" charset="0"/>
                <a:cs typeface="Calibri" panose="020F0502020204030204" pitchFamily="34" charset="0"/>
              </a:rPr>
              <a:t>Two-class classification</a:t>
            </a:r>
          </a:p>
        </p:txBody>
      </p:sp>
    </p:spTree>
    <p:extLst>
      <p:ext uri="{BB962C8B-B14F-4D97-AF65-F5344CB8AC3E}">
        <p14:creationId xmlns:p14="http://schemas.microsoft.com/office/powerpoint/2010/main" val="607268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a:extLst>
              <a:ext uri="{FF2B5EF4-FFF2-40B4-BE49-F238E27FC236}">
                <a16:creationId xmlns:a16="http://schemas.microsoft.com/office/drawing/2014/main" id="{84DFE2DF-2B5F-3E43-9108-5C3AA28FC159}"/>
              </a:ext>
            </a:extLst>
          </p:cNvPr>
          <p:cNvCxnSpPr>
            <a:cxnSpLocks/>
          </p:cNvCxnSpPr>
          <p:nvPr/>
        </p:nvCxnSpPr>
        <p:spPr>
          <a:xfrm flipH="1">
            <a:off x="1327691" y="2105386"/>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Decision Trees Tend to Overfit</a:t>
            </a:r>
          </a:p>
        </p:txBody>
      </p:sp>
      <p:grpSp>
        <p:nvGrpSpPr>
          <p:cNvPr id="6" name="Group 5">
            <a:extLst>
              <a:ext uri="{FF2B5EF4-FFF2-40B4-BE49-F238E27FC236}">
                <a16:creationId xmlns:a16="http://schemas.microsoft.com/office/drawing/2014/main" id="{ECC21B47-9CE1-2646-B3EF-FBF04A0D8DFF}"/>
              </a:ext>
            </a:extLst>
          </p:cNvPr>
          <p:cNvGrpSpPr/>
          <p:nvPr/>
        </p:nvGrpSpPr>
        <p:grpSpPr>
          <a:xfrm>
            <a:off x="1805681" y="1276618"/>
            <a:ext cx="1040876" cy="702384"/>
            <a:chOff x="6586085" y="1570271"/>
            <a:chExt cx="1042290" cy="703338"/>
          </a:xfrm>
        </p:grpSpPr>
        <p:cxnSp>
          <p:nvCxnSpPr>
            <p:cNvPr id="7" name="Straight Arrow Connector 6">
              <a:extLst>
                <a:ext uri="{FF2B5EF4-FFF2-40B4-BE49-F238E27FC236}">
                  <a16:creationId xmlns:a16="http://schemas.microsoft.com/office/drawing/2014/main" id="{146AC240-5565-2B40-8CC2-BEC3C39FC06D}"/>
                </a:ext>
              </a:extLst>
            </p:cNvPr>
            <p:cNvCxnSpPr>
              <a:cxnSpLocks/>
            </p:cNvCxnSpPr>
            <p:nvPr/>
          </p:nvCxnSpPr>
          <p:spPr>
            <a:xfrm flipH="1">
              <a:off x="6586085" y="1570271"/>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B122A93-AF8C-7F4B-A918-563AC9B50155}"/>
                </a:ext>
              </a:extLst>
            </p:cNvPr>
            <p:cNvCxnSpPr>
              <a:cxnSpLocks/>
            </p:cNvCxnSpPr>
            <p:nvPr/>
          </p:nvCxnSpPr>
          <p:spPr>
            <a:xfrm>
              <a:off x="7172938" y="1573147"/>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B26E912F-DDC4-9C4C-B0F9-F8D0C5E25283}"/>
              </a:ext>
            </a:extLst>
          </p:cNvPr>
          <p:cNvSpPr/>
          <p:nvPr/>
        </p:nvSpPr>
        <p:spPr>
          <a:xfrm>
            <a:off x="1025512" y="2815090"/>
            <a:ext cx="457200" cy="45720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0" name="TextBox 19">
            <a:extLst>
              <a:ext uri="{FF2B5EF4-FFF2-40B4-BE49-F238E27FC236}">
                <a16:creationId xmlns:a16="http://schemas.microsoft.com/office/drawing/2014/main" id="{3FAF921D-4F68-5D47-8EF7-E11B57B9F494}"/>
              </a:ext>
            </a:extLst>
          </p:cNvPr>
          <p:cNvSpPr txBox="1"/>
          <p:nvPr/>
        </p:nvSpPr>
        <p:spPr>
          <a:xfrm>
            <a:off x="1847937" y="1072501"/>
            <a:ext cx="956365" cy="454999"/>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0" rIns="0" bIns="91316" rtlCol="0" anchor="ctr">
            <a:spAutoFit/>
          </a:bodyPr>
          <a:lstStyle/>
          <a:p>
            <a:pPr marL="12684" marR="5073" algn="ctr">
              <a:lnSpc>
                <a:spcPts val="3196"/>
              </a:lnSpc>
              <a:spcBef>
                <a:spcPts val="999"/>
              </a:spcBef>
              <a:spcAft>
                <a:spcPts val="999"/>
              </a:spcAft>
            </a:pPr>
            <a:r>
              <a:rPr lang="en-US" sz="1798" dirty="0">
                <a:cs typeface="Arial"/>
              </a:rPr>
              <a:t>Feature</a:t>
            </a:r>
          </a:p>
        </p:txBody>
      </p:sp>
      <p:sp>
        <p:nvSpPr>
          <p:cNvPr id="21" name="Content Placeholder 2">
            <a:extLst>
              <a:ext uri="{FF2B5EF4-FFF2-40B4-BE49-F238E27FC236}">
                <a16:creationId xmlns:a16="http://schemas.microsoft.com/office/drawing/2014/main" id="{FA776B9A-48DC-144D-84C0-533AA1570260}"/>
              </a:ext>
            </a:extLst>
          </p:cNvPr>
          <p:cNvSpPr>
            <a:spLocks noGrp="1"/>
          </p:cNvSpPr>
          <p:nvPr>
            <p:ph idx="1"/>
          </p:nvPr>
        </p:nvSpPr>
        <p:spPr>
          <a:xfrm>
            <a:off x="5253164" y="1072714"/>
            <a:ext cx="3629487" cy="1750004"/>
          </a:xfrm>
        </p:spPr>
        <p:txBody>
          <a:bodyPr>
            <a:normAutofit/>
          </a:bodyPr>
          <a:lstStyle/>
          <a:p>
            <a:pPr>
              <a:spcBef>
                <a:spcPts val="2397"/>
              </a:spcBef>
              <a:buFont typeface="Arial" panose="020B0604020202020204" pitchFamily="34" charset="0"/>
              <a:buChar char="•"/>
            </a:pPr>
            <a:r>
              <a:rPr lang="en-US" sz="2397" dirty="0"/>
              <a:t>High variance</a:t>
            </a:r>
          </a:p>
          <a:p>
            <a:pPr>
              <a:spcBef>
                <a:spcPts val="2397"/>
              </a:spcBef>
              <a:buFont typeface="Arial" panose="020B0604020202020204" pitchFamily="34" charset="0"/>
              <a:buChar char="•"/>
            </a:pPr>
            <a:r>
              <a:rPr lang="en-US" sz="2397" dirty="0"/>
              <a:t>Small changes in data greatly affect prediction</a:t>
            </a:r>
          </a:p>
        </p:txBody>
      </p:sp>
      <p:cxnSp>
        <p:nvCxnSpPr>
          <p:cNvPr id="18" name="Straight Arrow Connector 17">
            <a:extLst>
              <a:ext uri="{FF2B5EF4-FFF2-40B4-BE49-F238E27FC236}">
                <a16:creationId xmlns:a16="http://schemas.microsoft.com/office/drawing/2014/main" id="{D950A791-66D7-5849-8B5E-991C258DCE20}"/>
              </a:ext>
            </a:extLst>
          </p:cNvPr>
          <p:cNvCxnSpPr>
            <a:cxnSpLocks/>
          </p:cNvCxnSpPr>
          <p:nvPr/>
        </p:nvCxnSpPr>
        <p:spPr>
          <a:xfrm>
            <a:off x="1666958" y="2077033"/>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F625CB-F653-B943-8E95-1517D708E0A1}"/>
              </a:ext>
            </a:extLst>
          </p:cNvPr>
          <p:cNvSpPr txBox="1"/>
          <p:nvPr/>
        </p:nvSpPr>
        <p:spPr>
          <a:xfrm>
            <a:off x="1231655" y="1975918"/>
            <a:ext cx="956365" cy="454999"/>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0" rIns="0" bIns="91316" rtlCol="0" anchor="ctr">
            <a:spAutoFit/>
          </a:bodyPr>
          <a:lstStyle/>
          <a:p>
            <a:pPr marL="12684" marR="5073" algn="ctr">
              <a:lnSpc>
                <a:spcPts val="3196"/>
              </a:lnSpc>
              <a:spcBef>
                <a:spcPts val="999"/>
              </a:spcBef>
              <a:spcAft>
                <a:spcPts val="999"/>
              </a:spcAft>
            </a:pPr>
            <a:r>
              <a:rPr lang="en-US" sz="1798" dirty="0">
                <a:cs typeface="Arial"/>
              </a:rPr>
              <a:t>Feature</a:t>
            </a:r>
          </a:p>
        </p:txBody>
      </p:sp>
      <p:sp>
        <p:nvSpPr>
          <p:cNvPr id="22" name="Oval 21">
            <a:extLst>
              <a:ext uri="{FF2B5EF4-FFF2-40B4-BE49-F238E27FC236}">
                <a16:creationId xmlns:a16="http://schemas.microsoft.com/office/drawing/2014/main" id="{5B7A7E97-AF8E-3D46-8A82-950EB0B8C6E0}"/>
              </a:ext>
            </a:extLst>
          </p:cNvPr>
          <p:cNvSpPr/>
          <p:nvPr/>
        </p:nvSpPr>
        <p:spPr>
          <a:xfrm>
            <a:off x="1862832" y="2807463"/>
            <a:ext cx="457200" cy="457200"/>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cxnSp>
        <p:nvCxnSpPr>
          <p:cNvPr id="15" name="Straight Arrow Connector 14">
            <a:extLst>
              <a:ext uri="{FF2B5EF4-FFF2-40B4-BE49-F238E27FC236}">
                <a16:creationId xmlns:a16="http://schemas.microsoft.com/office/drawing/2014/main" id="{73D65940-D9CB-6347-9908-4B19742D8BCC}"/>
              </a:ext>
            </a:extLst>
          </p:cNvPr>
          <p:cNvCxnSpPr>
            <a:cxnSpLocks/>
          </p:cNvCxnSpPr>
          <p:nvPr/>
        </p:nvCxnSpPr>
        <p:spPr>
          <a:xfrm flipH="1">
            <a:off x="2772015" y="2113013"/>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4072128-67D8-8A4B-8BC5-EC101AB5DBD3}"/>
              </a:ext>
            </a:extLst>
          </p:cNvPr>
          <p:cNvSpPr/>
          <p:nvPr/>
        </p:nvSpPr>
        <p:spPr>
          <a:xfrm>
            <a:off x="2469836" y="2822717"/>
            <a:ext cx="457200" cy="45720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cxnSp>
        <p:nvCxnSpPr>
          <p:cNvPr id="24" name="Straight Arrow Connector 23">
            <a:extLst>
              <a:ext uri="{FF2B5EF4-FFF2-40B4-BE49-F238E27FC236}">
                <a16:creationId xmlns:a16="http://schemas.microsoft.com/office/drawing/2014/main" id="{27B26E12-B9A4-134D-B971-FFF46F941697}"/>
              </a:ext>
            </a:extLst>
          </p:cNvPr>
          <p:cNvCxnSpPr>
            <a:cxnSpLocks/>
          </p:cNvCxnSpPr>
          <p:nvPr/>
        </p:nvCxnSpPr>
        <p:spPr>
          <a:xfrm>
            <a:off x="3111282" y="2107520"/>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1A8B051-347E-0B4B-B813-6C6D7C2F7D13}"/>
              </a:ext>
            </a:extLst>
          </p:cNvPr>
          <p:cNvSpPr txBox="1"/>
          <p:nvPr/>
        </p:nvSpPr>
        <p:spPr>
          <a:xfrm>
            <a:off x="2675979" y="1983545"/>
            <a:ext cx="956365" cy="454999"/>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0" rIns="0" bIns="91316" rtlCol="0" anchor="ctr">
            <a:spAutoFit/>
          </a:bodyPr>
          <a:lstStyle/>
          <a:p>
            <a:pPr marL="12684" marR="5073" algn="ctr">
              <a:lnSpc>
                <a:spcPts val="3196"/>
              </a:lnSpc>
              <a:spcBef>
                <a:spcPts val="999"/>
              </a:spcBef>
              <a:spcAft>
                <a:spcPts val="999"/>
              </a:spcAft>
            </a:pPr>
            <a:r>
              <a:rPr lang="en-US" sz="1798" dirty="0">
                <a:cs typeface="Arial"/>
              </a:rPr>
              <a:t>Feature</a:t>
            </a:r>
          </a:p>
        </p:txBody>
      </p:sp>
      <p:cxnSp>
        <p:nvCxnSpPr>
          <p:cNvPr id="27" name="Straight Arrow Connector 26">
            <a:extLst>
              <a:ext uri="{FF2B5EF4-FFF2-40B4-BE49-F238E27FC236}">
                <a16:creationId xmlns:a16="http://schemas.microsoft.com/office/drawing/2014/main" id="{608D604A-0352-D648-A78C-F115C8EFA15D}"/>
              </a:ext>
            </a:extLst>
          </p:cNvPr>
          <p:cNvCxnSpPr>
            <a:cxnSpLocks/>
          </p:cNvCxnSpPr>
          <p:nvPr/>
        </p:nvCxnSpPr>
        <p:spPr>
          <a:xfrm flipH="1">
            <a:off x="3446881" y="2955521"/>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D20E46D9-2497-764A-9601-BE1372A8AEA1}"/>
              </a:ext>
            </a:extLst>
          </p:cNvPr>
          <p:cNvSpPr/>
          <p:nvPr/>
        </p:nvSpPr>
        <p:spPr>
          <a:xfrm>
            <a:off x="3144702" y="3665225"/>
            <a:ext cx="457200" cy="45720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cxnSp>
        <p:nvCxnSpPr>
          <p:cNvPr id="29" name="Straight Arrow Connector 28">
            <a:extLst>
              <a:ext uri="{FF2B5EF4-FFF2-40B4-BE49-F238E27FC236}">
                <a16:creationId xmlns:a16="http://schemas.microsoft.com/office/drawing/2014/main" id="{17E6F55B-8BCA-CF44-A8C9-6D293B7812A7}"/>
              </a:ext>
            </a:extLst>
          </p:cNvPr>
          <p:cNvCxnSpPr>
            <a:cxnSpLocks/>
          </p:cNvCxnSpPr>
          <p:nvPr/>
        </p:nvCxnSpPr>
        <p:spPr>
          <a:xfrm>
            <a:off x="3786148" y="2950028"/>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9FBB8FC-136A-CF43-B786-DBF86107EC77}"/>
              </a:ext>
            </a:extLst>
          </p:cNvPr>
          <p:cNvSpPr txBox="1"/>
          <p:nvPr/>
        </p:nvSpPr>
        <p:spPr>
          <a:xfrm>
            <a:off x="3350845" y="2848913"/>
            <a:ext cx="956365" cy="454999"/>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0" rIns="0" bIns="91316" rtlCol="0" anchor="ctr">
            <a:spAutoFit/>
          </a:bodyPr>
          <a:lstStyle/>
          <a:p>
            <a:pPr marL="12684" marR="5073" algn="ctr">
              <a:lnSpc>
                <a:spcPts val="3196"/>
              </a:lnSpc>
              <a:spcBef>
                <a:spcPts val="999"/>
              </a:spcBef>
              <a:spcAft>
                <a:spcPts val="999"/>
              </a:spcAft>
            </a:pPr>
            <a:r>
              <a:rPr lang="en-US" sz="1798" dirty="0">
                <a:cs typeface="Arial"/>
              </a:rPr>
              <a:t>Feature</a:t>
            </a:r>
          </a:p>
        </p:txBody>
      </p:sp>
      <p:sp>
        <p:nvSpPr>
          <p:cNvPr id="31" name="Oval 30">
            <a:extLst>
              <a:ext uri="{FF2B5EF4-FFF2-40B4-BE49-F238E27FC236}">
                <a16:creationId xmlns:a16="http://schemas.microsoft.com/office/drawing/2014/main" id="{11B25F6D-E443-FD4E-BFE6-E1CCEC044711}"/>
              </a:ext>
            </a:extLst>
          </p:cNvPr>
          <p:cNvSpPr/>
          <p:nvPr/>
        </p:nvSpPr>
        <p:spPr>
          <a:xfrm>
            <a:off x="3982022" y="3680458"/>
            <a:ext cx="457200" cy="457200"/>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26" name="Content Placeholder 2">
            <a:extLst>
              <a:ext uri="{FF2B5EF4-FFF2-40B4-BE49-F238E27FC236}">
                <a16:creationId xmlns:a16="http://schemas.microsoft.com/office/drawing/2014/main" id="{EAE83D40-FD93-154A-AB7E-6144C1A50996}"/>
              </a:ext>
            </a:extLst>
          </p:cNvPr>
          <p:cNvSpPr txBox="1">
            <a:spLocks/>
          </p:cNvSpPr>
          <p:nvPr/>
        </p:nvSpPr>
        <p:spPr>
          <a:xfrm>
            <a:off x="5945955" y="3092194"/>
            <a:ext cx="2243903" cy="1030231"/>
          </a:xfrm>
          <a:prstGeom prst="rect">
            <a:avLst/>
          </a:prstGeom>
          <a:solidFill>
            <a:srgbClr val="F5FFA6"/>
          </a:solidFill>
          <a:ln>
            <a:solidFill>
              <a:schemeClr val="tx1"/>
            </a:solidFill>
          </a:ln>
          <a:effectLst>
            <a:outerShdw blurRad="50800" dist="38100" dir="2700000" algn="tl" rotWithShape="0">
              <a:prstClr val="black">
                <a:alpha val="40000"/>
              </a:prstClr>
            </a:outerShdw>
          </a:effectLst>
        </p:spPr>
        <p:txBody>
          <a:bodyPr vert="horz" lIns="91440" tIns="45720" rIns="91440" bIns="45720" rtlCol="0">
            <a:normAutofit/>
          </a:bodyPr>
          <a:lstStyle>
            <a:lvl1pPr marL="197176" indent="-197176" algn="l" defTabSz="262901" rtl="0" eaLnBrk="1" latinLnBrk="0" hangingPunct="1">
              <a:spcBef>
                <a:spcPts val="575"/>
              </a:spcBef>
              <a:spcAft>
                <a:spcPts val="0"/>
              </a:spcAft>
              <a:buClr>
                <a:schemeClr val="bg2">
                  <a:lumMod val="40000"/>
                  <a:lumOff val="60000"/>
                </a:schemeClr>
              </a:buClr>
              <a:buSzPct val="80000"/>
              <a:buFont typeface="Wingdings 3" charset="2"/>
              <a:buChar char=""/>
              <a:defRPr sz="32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427215" indent="-164314" algn="l" defTabSz="262901" rtl="0" eaLnBrk="1" latinLnBrk="0" hangingPunct="1">
              <a:spcBef>
                <a:spcPts val="575"/>
              </a:spcBef>
              <a:spcAft>
                <a:spcPts val="0"/>
              </a:spcAft>
              <a:buClr>
                <a:schemeClr val="bg2">
                  <a:lumMod val="40000"/>
                  <a:lumOff val="60000"/>
                </a:schemeClr>
              </a:buClr>
              <a:buSzPct val="80000"/>
              <a:buFont typeface="Wingdings 3" charset="2"/>
              <a:buChar char=""/>
              <a:defRPr sz="28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657254"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4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920155"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183056"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441013"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6pPr>
            <a:lvl7pPr marL="1708859"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7pPr>
            <a:lvl8pPr marL="1971761"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8pPr>
            <a:lvl9pPr marL="2234662"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9pPr>
          </a:lstStyle>
          <a:p>
            <a:pPr marL="0" indent="0">
              <a:spcBef>
                <a:spcPts val="0"/>
              </a:spcBef>
              <a:buNone/>
            </a:pPr>
            <a:r>
              <a:rPr lang="en-US" sz="1800" b="1" i="1" dirty="0">
                <a:latin typeface="+mn-lt"/>
              </a:rPr>
              <a:t>SOLUTION</a:t>
            </a:r>
          </a:p>
          <a:p>
            <a:pPr marL="0" indent="0" algn="ctr">
              <a:spcBef>
                <a:spcPts val="0"/>
              </a:spcBef>
              <a:buNone/>
            </a:pPr>
            <a:endParaRPr lang="en-US" sz="1200" dirty="0"/>
          </a:p>
          <a:p>
            <a:pPr marL="0" indent="0" algn="ctr">
              <a:spcBef>
                <a:spcPts val="0"/>
              </a:spcBef>
              <a:buNone/>
            </a:pPr>
            <a:r>
              <a:rPr lang="en-US" sz="2397" dirty="0">
                <a:latin typeface="+mn-lt"/>
              </a:rPr>
              <a:t>Prune Trees</a:t>
            </a:r>
          </a:p>
        </p:txBody>
      </p:sp>
    </p:spTree>
    <p:extLst>
      <p:ext uri="{BB962C8B-B14F-4D97-AF65-F5344CB8AC3E}">
        <p14:creationId xmlns:p14="http://schemas.microsoft.com/office/powerpoint/2010/main" val="84197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allAtOnce"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a:extLst>
              <a:ext uri="{FF2B5EF4-FFF2-40B4-BE49-F238E27FC236}">
                <a16:creationId xmlns:a16="http://schemas.microsoft.com/office/drawing/2014/main" id="{84DFE2DF-2B5F-3E43-9108-5C3AA28FC159}"/>
              </a:ext>
            </a:extLst>
          </p:cNvPr>
          <p:cNvCxnSpPr>
            <a:cxnSpLocks/>
          </p:cNvCxnSpPr>
          <p:nvPr/>
        </p:nvCxnSpPr>
        <p:spPr>
          <a:xfrm flipH="1">
            <a:off x="1327691" y="2105386"/>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Decision Trees Tend to Overfit</a:t>
            </a:r>
          </a:p>
        </p:txBody>
      </p:sp>
      <p:grpSp>
        <p:nvGrpSpPr>
          <p:cNvPr id="6" name="Group 5">
            <a:extLst>
              <a:ext uri="{FF2B5EF4-FFF2-40B4-BE49-F238E27FC236}">
                <a16:creationId xmlns:a16="http://schemas.microsoft.com/office/drawing/2014/main" id="{ECC21B47-9CE1-2646-B3EF-FBF04A0D8DFF}"/>
              </a:ext>
            </a:extLst>
          </p:cNvPr>
          <p:cNvGrpSpPr/>
          <p:nvPr/>
        </p:nvGrpSpPr>
        <p:grpSpPr>
          <a:xfrm>
            <a:off x="1805681" y="1276618"/>
            <a:ext cx="1040876" cy="702384"/>
            <a:chOff x="6586085" y="1570271"/>
            <a:chExt cx="1042290" cy="703338"/>
          </a:xfrm>
        </p:grpSpPr>
        <p:cxnSp>
          <p:nvCxnSpPr>
            <p:cNvPr id="7" name="Straight Arrow Connector 6">
              <a:extLst>
                <a:ext uri="{FF2B5EF4-FFF2-40B4-BE49-F238E27FC236}">
                  <a16:creationId xmlns:a16="http://schemas.microsoft.com/office/drawing/2014/main" id="{146AC240-5565-2B40-8CC2-BEC3C39FC06D}"/>
                </a:ext>
              </a:extLst>
            </p:cNvPr>
            <p:cNvCxnSpPr>
              <a:cxnSpLocks/>
            </p:cNvCxnSpPr>
            <p:nvPr/>
          </p:nvCxnSpPr>
          <p:spPr>
            <a:xfrm flipH="1">
              <a:off x="6586085" y="1570271"/>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B122A93-AF8C-7F4B-A918-563AC9B50155}"/>
                </a:ext>
              </a:extLst>
            </p:cNvPr>
            <p:cNvCxnSpPr>
              <a:cxnSpLocks/>
            </p:cNvCxnSpPr>
            <p:nvPr/>
          </p:nvCxnSpPr>
          <p:spPr>
            <a:xfrm>
              <a:off x="7172938" y="1573147"/>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B26E912F-DDC4-9C4C-B0F9-F8D0C5E25283}"/>
              </a:ext>
            </a:extLst>
          </p:cNvPr>
          <p:cNvSpPr/>
          <p:nvPr/>
        </p:nvSpPr>
        <p:spPr>
          <a:xfrm>
            <a:off x="1025512" y="2815090"/>
            <a:ext cx="457200" cy="45720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0" name="TextBox 19">
            <a:extLst>
              <a:ext uri="{FF2B5EF4-FFF2-40B4-BE49-F238E27FC236}">
                <a16:creationId xmlns:a16="http://schemas.microsoft.com/office/drawing/2014/main" id="{3FAF921D-4F68-5D47-8EF7-E11B57B9F494}"/>
              </a:ext>
            </a:extLst>
          </p:cNvPr>
          <p:cNvSpPr txBox="1"/>
          <p:nvPr/>
        </p:nvSpPr>
        <p:spPr>
          <a:xfrm>
            <a:off x="1847937" y="1072501"/>
            <a:ext cx="956365" cy="454999"/>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0" rIns="0" bIns="91316" rtlCol="0" anchor="ctr">
            <a:spAutoFit/>
          </a:bodyPr>
          <a:lstStyle/>
          <a:p>
            <a:pPr marL="12684" marR="5073" algn="ctr">
              <a:lnSpc>
                <a:spcPts val="3196"/>
              </a:lnSpc>
              <a:spcBef>
                <a:spcPts val="999"/>
              </a:spcBef>
              <a:spcAft>
                <a:spcPts val="999"/>
              </a:spcAft>
            </a:pPr>
            <a:r>
              <a:rPr lang="en-US" sz="1798" dirty="0">
                <a:cs typeface="Arial"/>
              </a:rPr>
              <a:t>Feature</a:t>
            </a:r>
          </a:p>
        </p:txBody>
      </p:sp>
      <p:sp>
        <p:nvSpPr>
          <p:cNvPr id="21" name="Content Placeholder 2">
            <a:extLst>
              <a:ext uri="{FF2B5EF4-FFF2-40B4-BE49-F238E27FC236}">
                <a16:creationId xmlns:a16="http://schemas.microsoft.com/office/drawing/2014/main" id="{FA776B9A-48DC-144D-84C0-533AA1570260}"/>
              </a:ext>
            </a:extLst>
          </p:cNvPr>
          <p:cNvSpPr>
            <a:spLocks noGrp="1"/>
          </p:cNvSpPr>
          <p:nvPr>
            <p:ph idx="1"/>
          </p:nvPr>
        </p:nvSpPr>
        <p:spPr>
          <a:xfrm>
            <a:off x="5253164" y="1072714"/>
            <a:ext cx="3629487" cy="1750004"/>
          </a:xfrm>
        </p:spPr>
        <p:txBody>
          <a:bodyPr>
            <a:normAutofit/>
          </a:bodyPr>
          <a:lstStyle/>
          <a:p>
            <a:pPr>
              <a:spcBef>
                <a:spcPts val="2397"/>
              </a:spcBef>
              <a:buFont typeface="Arial" panose="020B0604020202020204" pitchFamily="34" charset="0"/>
              <a:buChar char="•"/>
            </a:pPr>
            <a:r>
              <a:rPr lang="en-US" sz="2397" dirty="0"/>
              <a:t>High variance</a:t>
            </a:r>
          </a:p>
          <a:p>
            <a:pPr>
              <a:spcBef>
                <a:spcPts val="2397"/>
              </a:spcBef>
              <a:buFont typeface="Arial" panose="020B0604020202020204" pitchFamily="34" charset="0"/>
              <a:buChar char="•"/>
            </a:pPr>
            <a:r>
              <a:rPr lang="en-US" sz="2397" dirty="0"/>
              <a:t>Small changes in data greatly affect prediction</a:t>
            </a:r>
          </a:p>
        </p:txBody>
      </p:sp>
      <p:cxnSp>
        <p:nvCxnSpPr>
          <p:cNvPr id="18" name="Straight Arrow Connector 17">
            <a:extLst>
              <a:ext uri="{FF2B5EF4-FFF2-40B4-BE49-F238E27FC236}">
                <a16:creationId xmlns:a16="http://schemas.microsoft.com/office/drawing/2014/main" id="{D950A791-66D7-5849-8B5E-991C258DCE20}"/>
              </a:ext>
            </a:extLst>
          </p:cNvPr>
          <p:cNvCxnSpPr>
            <a:cxnSpLocks/>
          </p:cNvCxnSpPr>
          <p:nvPr/>
        </p:nvCxnSpPr>
        <p:spPr>
          <a:xfrm>
            <a:off x="1666958" y="2077033"/>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F625CB-F653-B943-8E95-1517D708E0A1}"/>
              </a:ext>
            </a:extLst>
          </p:cNvPr>
          <p:cNvSpPr txBox="1"/>
          <p:nvPr/>
        </p:nvSpPr>
        <p:spPr>
          <a:xfrm>
            <a:off x="1231655" y="1975918"/>
            <a:ext cx="956365" cy="454999"/>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0" rIns="0" bIns="91316" rtlCol="0" anchor="ctr">
            <a:spAutoFit/>
          </a:bodyPr>
          <a:lstStyle/>
          <a:p>
            <a:pPr marL="12684" marR="5073" algn="ctr">
              <a:lnSpc>
                <a:spcPts val="3196"/>
              </a:lnSpc>
              <a:spcBef>
                <a:spcPts val="999"/>
              </a:spcBef>
              <a:spcAft>
                <a:spcPts val="999"/>
              </a:spcAft>
            </a:pPr>
            <a:r>
              <a:rPr lang="en-US" sz="1798" dirty="0">
                <a:cs typeface="Arial"/>
              </a:rPr>
              <a:t>Feature</a:t>
            </a:r>
          </a:p>
        </p:txBody>
      </p:sp>
      <p:sp>
        <p:nvSpPr>
          <p:cNvPr id="22" name="Oval 21">
            <a:extLst>
              <a:ext uri="{FF2B5EF4-FFF2-40B4-BE49-F238E27FC236}">
                <a16:creationId xmlns:a16="http://schemas.microsoft.com/office/drawing/2014/main" id="{5B7A7E97-AF8E-3D46-8A82-950EB0B8C6E0}"/>
              </a:ext>
            </a:extLst>
          </p:cNvPr>
          <p:cNvSpPr/>
          <p:nvPr/>
        </p:nvSpPr>
        <p:spPr>
          <a:xfrm>
            <a:off x="1862832" y="2807463"/>
            <a:ext cx="457200" cy="457200"/>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cxnSp>
        <p:nvCxnSpPr>
          <p:cNvPr id="15" name="Straight Arrow Connector 14">
            <a:extLst>
              <a:ext uri="{FF2B5EF4-FFF2-40B4-BE49-F238E27FC236}">
                <a16:creationId xmlns:a16="http://schemas.microsoft.com/office/drawing/2014/main" id="{73D65940-D9CB-6347-9908-4B19742D8BCC}"/>
              </a:ext>
            </a:extLst>
          </p:cNvPr>
          <p:cNvCxnSpPr>
            <a:cxnSpLocks/>
          </p:cNvCxnSpPr>
          <p:nvPr/>
        </p:nvCxnSpPr>
        <p:spPr>
          <a:xfrm flipH="1">
            <a:off x="2772015" y="2113013"/>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4072128-67D8-8A4B-8BC5-EC101AB5DBD3}"/>
              </a:ext>
            </a:extLst>
          </p:cNvPr>
          <p:cNvSpPr/>
          <p:nvPr/>
        </p:nvSpPr>
        <p:spPr>
          <a:xfrm>
            <a:off x="2469836" y="2822717"/>
            <a:ext cx="457200" cy="45720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cxnSp>
        <p:nvCxnSpPr>
          <p:cNvPr id="24" name="Straight Arrow Connector 23">
            <a:extLst>
              <a:ext uri="{FF2B5EF4-FFF2-40B4-BE49-F238E27FC236}">
                <a16:creationId xmlns:a16="http://schemas.microsoft.com/office/drawing/2014/main" id="{27B26E12-B9A4-134D-B971-FFF46F941697}"/>
              </a:ext>
            </a:extLst>
          </p:cNvPr>
          <p:cNvCxnSpPr>
            <a:cxnSpLocks/>
          </p:cNvCxnSpPr>
          <p:nvPr/>
        </p:nvCxnSpPr>
        <p:spPr>
          <a:xfrm>
            <a:off x="3111282" y="2118950"/>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1A8B051-347E-0B4B-B813-6C6D7C2F7D13}"/>
              </a:ext>
            </a:extLst>
          </p:cNvPr>
          <p:cNvSpPr txBox="1"/>
          <p:nvPr/>
        </p:nvSpPr>
        <p:spPr>
          <a:xfrm>
            <a:off x="2675979" y="1983545"/>
            <a:ext cx="956365" cy="454999"/>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0" rIns="0" bIns="91316" rtlCol="0" anchor="ctr">
            <a:spAutoFit/>
          </a:bodyPr>
          <a:lstStyle/>
          <a:p>
            <a:pPr marL="12684" marR="5073" algn="ctr">
              <a:lnSpc>
                <a:spcPts val="3196"/>
              </a:lnSpc>
              <a:spcBef>
                <a:spcPts val="999"/>
              </a:spcBef>
              <a:spcAft>
                <a:spcPts val="999"/>
              </a:spcAft>
            </a:pPr>
            <a:r>
              <a:rPr lang="en-US" sz="1798" dirty="0">
                <a:cs typeface="Arial"/>
              </a:rPr>
              <a:t>Feature</a:t>
            </a:r>
          </a:p>
        </p:txBody>
      </p:sp>
      <p:sp>
        <p:nvSpPr>
          <p:cNvPr id="31" name="Oval 30">
            <a:extLst>
              <a:ext uri="{FF2B5EF4-FFF2-40B4-BE49-F238E27FC236}">
                <a16:creationId xmlns:a16="http://schemas.microsoft.com/office/drawing/2014/main" id="{11B25F6D-E443-FD4E-BFE6-E1CCEC044711}"/>
              </a:ext>
            </a:extLst>
          </p:cNvPr>
          <p:cNvSpPr/>
          <p:nvPr/>
        </p:nvSpPr>
        <p:spPr>
          <a:xfrm>
            <a:off x="3307156" y="2841753"/>
            <a:ext cx="457200" cy="457200"/>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26" name="Content Placeholder 2">
            <a:extLst>
              <a:ext uri="{FF2B5EF4-FFF2-40B4-BE49-F238E27FC236}">
                <a16:creationId xmlns:a16="http://schemas.microsoft.com/office/drawing/2014/main" id="{EAE83D40-FD93-154A-AB7E-6144C1A50996}"/>
              </a:ext>
            </a:extLst>
          </p:cNvPr>
          <p:cNvSpPr txBox="1">
            <a:spLocks/>
          </p:cNvSpPr>
          <p:nvPr/>
        </p:nvSpPr>
        <p:spPr>
          <a:xfrm>
            <a:off x="5945955" y="3092194"/>
            <a:ext cx="2243903" cy="1030231"/>
          </a:xfrm>
          <a:prstGeom prst="rect">
            <a:avLst/>
          </a:prstGeom>
          <a:solidFill>
            <a:srgbClr val="F5FFA6"/>
          </a:solidFill>
          <a:ln>
            <a:solidFill>
              <a:schemeClr val="tx1"/>
            </a:solidFill>
          </a:ln>
          <a:effectLst>
            <a:outerShdw blurRad="50800" dist="38100" dir="2700000" algn="tl" rotWithShape="0">
              <a:prstClr val="black">
                <a:alpha val="40000"/>
              </a:prstClr>
            </a:outerShdw>
          </a:effectLst>
        </p:spPr>
        <p:txBody>
          <a:bodyPr vert="horz" lIns="91440" tIns="45720" rIns="91440" bIns="45720" rtlCol="0">
            <a:normAutofit/>
          </a:bodyPr>
          <a:lstStyle>
            <a:lvl1pPr marL="197176" indent="-197176" algn="l" defTabSz="262901" rtl="0" eaLnBrk="1" latinLnBrk="0" hangingPunct="1">
              <a:spcBef>
                <a:spcPts val="575"/>
              </a:spcBef>
              <a:spcAft>
                <a:spcPts val="0"/>
              </a:spcAft>
              <a:buClr>
                <a:schemeClr val="bg2">
                  <a:lumMod val="40000"/>
                  <a:lumOff val="60000"/>
                </a:schemeClr>
              </a:buClr>
              <a:buSzPct val="80000"/>
              <a:buFont typeface="Wingdings 3" charset="2"/>
              <a:buChar char=""/>
              <a:defRPr sz="32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427215" indent="-164314" algn="l" defTabSz="262901" rtl="0" eaLnBrk="1" latinLnBrk="0" hangingPunct="1">
              <a:spcBef>
                <a:spcPts val="575"/>
              </a:spcBef>
              <a:spcAft>
                <a:spcPts val="0"/>
              </a:spcAft>
              <a:buClr>
                <a:schemeClr val="bg2">
                  <a:lumMod val="40000"/>
                  <a:lumOff val="60000"/>
                </a:schemeClr>
              </a:buClr>
              <a:buSzPct val="80000"/>
              <a:buFont typeface="Wingdings 3" charset="2"/>
              <a:buChar char=""/>
              <a:defRPr sz="28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657254"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4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920155"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183056"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441013"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6pPr>
            <a:lvl7pPr marL="1708859"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7pPr>
            <a:lvl8pPr marL="1971761"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8pPr>
            <a:lvl9pPr marL="2234662"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9pPr>
          </a:lstStyle>
          <a:p>
            <a:pPr marL="0" indent="0">
              <a:spcBef>
                <a:spcPts val="0"/>
              </a:spcBef>
              <a:buNone/>
            </a:pPr>
            <a:r>
              <a:rPr lang="en-US" sz="1800" b="1" i="1" dirty="0">
                <a:latin typeface="+mn-lt"/>
              </a:rPr>
              <a:t>SOLUTION</a:t>
            </a:r>
          </a:p>
          <a:p>
            <a:pPr marL="0" indent="0" algn="ctr">
              <a:spcBef>
                <a:spcPts val="0"/>
              </a:spcBef>
              <a:buNone/>
            </a:pPr>
            <a:endParaRPr lang="en-US" sz="1200" dirty="0"/>
          </a:p>
          <a:p>
            <a:pPr marL="0" indent="0" algn="ctr">
              <a:spcBef>
                <a:spcPts val="0"/>
              </a:spcBef>
              <a:buNone/>
            </a:pPr>
            <a:r>
              <a:rPr lang="en-US" sz="2397" dirty="0">
                <a:latin typeface="+mn-lt"/>
              </a:rPr>
              <a:t>Prune Trees</a:t>
            </a:r>
          </a:p>
        </p:txBody>
      </p:sp>
    </p:spTree>
    <p:extLst>
      <p:ext uri="{BB962C8B-B14F-4D97-AF65-F5344CB8AC3E}">
        <p14:creationId xmlns:p14="http://schemas.microsoft.com/office/powerpoint/2010/main" val="1449062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Decision Trees Tend to Overfit</a:t>
            </a:r>
          </a:p>
        </p:txBody>
      </p:sp>
      <p:grpSp>
        <p:nvGrpSpPr>
          <p:cNvPr id="6" name="Group 5">
            <a:extLst>
              <a:ext uri="{FF2B5EF4-FFF2-40B4-BE49-F238E27FC236}">
                <a16:creationId xmlns:a16="http://schemas.microsoft.com/office/drawing/2014/main" id="{ECC21B47-9CE1-2646-B3EF-FBF04A0D8DFF}"/>
              </a:ext>
            </a:extLst>
          </p:cNvPr>
          <p:cNvGrpSpPr/>
          <p:nvPr/>
        </p:nvGrpSpPr>
        <p:grpSpPr>
          <a:xfrm>
            <a:off x="1805681" y="1276618"/>
            <a:ext cx="1040876" cy="702384"/>
            <a:chOff x="6586085" y="1570271"/>
            <a:chExt cx="1042290" cy="703338"/>
          </a:xfrm>
        </p:grpSpPr>
        <p:cxnSp>
          <p:nvCxnSpPr>
            <p:cNvPr id="7" name="Straight Arrow Connector 6">
              <a:extLst>
                <a:ext uri="{FF2B5EF4-FFF2-40B4-BE49-F238E27FC236}">
                  <a16:creationId xmlns:a16="http://schemas.microsoft.com/office/drawing/2014/main" id="{146AC240-5565-2B40-8CC2-BEC3C39FC06D}"/>
                </a:ext>
              </a:extLst>
            </p:cNvPr>
            <p:cNvCxnSpPr>
              <a:cxnSpLocks/>
            </p:cNvCxnSpPr>
            <p:nvPr/>
          </p:nvCxnSpPr>
          <p:spPr>
            <a:xfrm flipH="1">
              <a:off x="6586085" y="1570271"/>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B122A93-AF8C-7F4B-A918-563AC9B50155}"/>
                </a:ext>
              </a:extLst>
            </p:cNvPr>
            <p:cNvCxnSpPr>
              <a:cxnSpLocks/>
            </p:cNvCxnSpPr>
            <p:nvPr/>
          </p:nvCxnSpPr>
          <p:spPr>
            <a:xfrm>
              <a:off x="7172938" y="1573147"/>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B26E912F-DDC4-9C4C-B0F9-F8D0C5E25283}"/>
              </a:ext>
            </a:extLst>
          </p:cNvPr>
          <p:cNvSpPr/>
          <p:nvPr/>
        </p:nvSpPr>
        <p:spPr>
          <a:xfrm>
            <a:off x="1484958" y="1947716"/>
            <a:ext cx="457200" cy="45720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0" name="TextBox 19">
            <a:extLst>
              <a:ext uri="{FF2B5EF4-FFF2-40B4-BE49-F238E27FC236}">
                <a16:creationId xmlns:a16="http://schemas.microsoft.com/office/drawing/2014/main" id="{3FAF921D-4F68-5D47-8EF7-E11B57B9F494}"/>
              </a:ext>
            </a:extLst>
          </p:cNvPr>
          <p:cNvSpPr txBox="1"/>
          <p:nvPr/>
        </p:nvSpPr>
        <p:spPr>
          <a:xfrm>
            <a:off x="1847937" y="1072501"/>
            <a:ext cx="956365" cy="454999"/>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0" rIns="0" bIns="91316" rtlCol="0" anchor="ctr">
            <a:spAutoFit/>
          </a:bodyPr>
          <a:lstStyle/>
          <a:p>
            <a:pPr marL="12684" marR="5073" algn="ctr">
              <a:lnSpc>
                <a:spcPts val="3196"/>
              </a:lnSpc>
              <a:spcBef>
                <a:spcPts val="999"/>
              </a:spcBef>
              <a:spcAft>
                <a:spcPts val="999"/>
              </a:spcAft>
            </a:pPr>
            <a:r>
              <a:rPr lang="en-US" sz="1798" dirty="0">
                <a:cs typeface="Arial"/>
              </a:rPr>
              <a:t>Feature</a:t>
            </a:r>
          </a:p>
        </p:txBody>
      </p:sp>
      <p:sp>
        <p:nvSpPr>
          <p:cNvPr id="21" name="Content Placeholder 2">
            <a:extLst>
              <a:ext uri="{FF2B5EF4-FFF2-40B4-BE49-F238E27FC236}">
                <a16:creationId xmlns:a16="http://schemas.microsoft.com/office/drawing/2014/main" id="{FA776B9A-48DC-144D-84C0-533AA1570260}"/>
              </a:ext>
            </a:extLst>
          </p:cNvPr>
          <p:cNvSpPr>
            <a:spLocks noGrp="1"/>
          </p:cNvSpPr>
          <p:nvPr>
            <p:ph idx="1"/>
          </p:nvPr>
        </p:nvSpPr>
        <p:spPr>
          <a:xfrm>
            <a:off x="5253164" y="1072714"/>
            <a:ext cx="3629487" cy="1750004"/>
          </a:xfrm>
        </p:spPr>
        <p:txBody>
          <a:bodyPr>
            <a:normAutofit/>
          </a:bodyPr>
          <a:lstStyle/>
          <a:p>
            <a:pPr>
              <a:spcBef>
                <a:spcPts val="2397"/>
              </a:spcBef>
              <a:buFont typeface="Arial" panose="020B0604020202020204" pitchFamily="34" charset="0"/>
              <a:buChar char="•"/>
            </a:pPr>
            <a:r>
              <a:rPr lang="en-US" sz="2397" dirty="0"/>
              <a:t>High variance</a:t>
            </a:r>
          </a:p>
          <a:p>
            <a:pPr>
              <a:spcBef>
                <a:spcPts val="2397"/>
              </a:spcBef>
              <a:buFont typeface="Arial" panose="020B0604020202020204" pitchFamily="34" charset="0"/>
              <a:buChar char="•"/>
            </a:pPr>
            <a:r>
              <a:rPr lang="en-US" sz="2397" dirty="0"/>
              <a:t>Small changes in data greatly affect prediction</a:t>
            </a:r>
          </a:p>
        </p:txBody>
      </p:sp>
      <p:cxnSp>
        <p:nvCxnSpPr>
          <p:cNvPr id="15" name="Straight Arrow Connector 14">
            <a:extLst>
              <a:ext uri="{FF2B5EF4-FFF2-40B4-BE49-F238E27FC236}">
                <a16:creationId xmlns:a16="http://schemas.microsoft.com/office/drawing/2014/main" id="{73D65940-D9CB-6347-9908-4B19742D8BCC}"/>
              </a:ext>
            </a:extLst>
          </p:cNvPr>
          <p:cNvCxnSpPr>
            <a:cxnSpLocks/>
          </p:cNvCxnSpPr>
          <p:nvPr/>
        </p:nvCxnSpPr>
        <p:spPr>
          <a:xfrm flipH="1">
            <a:off x="2772015" y="2113013"/>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4072128-67D8-8A4B-8BC5-EC101AB5DBD3}"/>
              </a:ext>
            </a:extLst>
          </p:cNvPr>
          <p:cNvSpPr/>
          <p:nvPr/>
        </p:nvSpPr>
        <p:spPr>
          <a:xfrm>
            <a:off x="2469836" y="2822717"/>
            <a:ext cx="457200" cy="45720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cxnSp>
        <p:nvCxnSpPr>
          <p:cNvPr id="24" name="Straight Arrow Connector 23">
            <a:extLst>
              <a:ext uri="{FF2B5EF4-FFF2-40B4-BE49-F238E27FC236}">
                <a16:creationId xmlns:a16="http://schemas.microsoft.com/office/drawing/2014/main" id="{27B26E12-B9A4-134D-B971-FFF46F941697}"/>
              </a:ext>
            </a:extLst>
          </p:cNvPr>
          <p:cNvCxnSpPr>
            <a:cxnSpLocks/>
          </p:cNvCxnSpPr>
          <p:nvPr/>
        </p:nvCxnSpPr>
        <p:spPr>
          <a:xfrm>
            <a:off x="3111282" y="2118950"/>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1A8B051-347E-0B4B-B813-6C6D7C2F7D13}"/>
              </a:ext>
            </a:extLst>
          </p:cNvPr>
          <p:cNvSpPr txBox="1"/>
          <p:nvPr/>
        </p:nvSpPr>
        <p:spPr>
          <a:xfrm>
            <a:off x="2675979" y="1983545"/>
            <a:ext cx="956365" cy="454999"/>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0" rIns="0" bIns="91316" rtlCol="0" anchor="ctr">
            <a:spAutoFit/>
          </a:bodyPr>
          <a:lstStyle/>
          <a:p>
            <a:pPr marL="12684" marR="5073" algn="ctr">
              <a:lnSpc>
                <a:spcPts val="3196"/>
              </a:lnSpc>
              <a:spcBef>
                <a:spcPts val="999"/>
              </a:spcBef>
              <a:spcAft>
                <a:spcPts val="999"/>
              </a:spcAft>
            </a:pPr>
            <a:r>
              <a:rPr lang="en-US" sz="1798" dirty="0">
                <a:cs typeface="Arial"/>
              </a:rPr>
              <a:t>Feature</a:t>
            </a:r>
          </a:p>
        </p:txBody>
      </p:sp>
      <p:sp>
        <p:nvSpPr>
          <p:cNvPr id="31" name="Oval 30">
            <a:extLst>
              <a:ext uri="{FF2B5EF4-FFF2-40B4-BE49-F238E27FC236}">
                <a16:creationId xmlns:a16="http://schemas.microsoft.com/office/drawing/2014/main" id="{11B25F6D-E443-FD4E-BFE6-E1CCEC044711}"/>
              </a:ext>
            </a:extLst>
          </p:cNvPr>
          <p:cNvSpPr/>
          <p:nvPr/>
        </p:nvSpPr>
        <p:spPr>
          <a:xfrm>
            <a:off x="3307156" y="2841753"/>
            <a:ext cx="457200" cy="457200"/>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26" name="Content Placeholder 2">
            <a:extLst>
              <a:ext uri="{FF2B5EF4-FFF2-40B4-BE49-F238E27FC236}">
                <a16:creationId xmlns:a16="http://schemas.microsoft.com/office/drawing/2014/main" id="{EAE83D40-FD93-154A-AB7E-6144C1A50996}"/>
              </a:ext>
            </a:extLst>
          </p:cNvPr>
          <p:cNvSpPr txBox="1">
            <a:spLocks/>
          </p:cNvSpPr>
          <p:nvPr/>
        </p:nvSpPr>
        <p:spPr>
          <a:xfrm>
            <a:off x="5945955" y="3092194"/>
            <a:ext cx="2243903" cy="1030231"/>
          </a:xfrm>
          <a:prstGeom prst="rect">
            <a:avLst/>
          </a:prstGeom>
          <a:solidFill>
            <a:srgbClr val="F5FFA6"/>
          </a:solidFill>
          <a:ln>
            <a:solidFill>
              <a:schemeClr val="tx1"/>
            </a:solidFill>
          </a:ln>
          <a:effectLst>
            <a:outerShdw blurRad="50800" dist="38100" dir="2700000" algn="tl" rotWithShape="0">
              <a:prstClr val="black">
                <a:alpha val="40000"/>
              </a:prstClr>
            </a:outerShdw>
          </a:effectLst>
        </p:spPr>
        <p:txBody>
          <a:bodyPr vert="horz" lIns="91440" tIns="45720" rIns="91440" bIns="45720" rtlCol="0">
            <a:normAutofit/>
          </a:bodyPr>
          <a:lstStyle>
            <a:lvl1pPr marL="197176" indent="-197176" algn="l" defTabSz="262901" rtl="0" eaLnBrk="1" latinLnBrk="0" hangingPunct="1">
              <a:spcBef>
                <a:spcPts val="575"/>
              </a:spcBef>
              <a:spcAft>
                <a:spcPts val="0"/>
              </a:spcAft>
              <a:buClr>
                <a:schemeClr val="bg2">
                  <a:lumMod val="40000"/>
                  <a:lumOff val="60000"/>
                </a:schemeClr>
              </a:buClr>
              <a:buSzPct val="80000"/>
              <a:buFont typeface="Wingdings 3" charset="2"/>
              <a:buChar char=""/>
              <a:defRPr sz="32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427215" indent="-164314" algn="l" defTabSz="262901" rtl="0" eaLnBrk="1" latinLnBrk="0" hangingPunct="1">
              <a:spcBef>
                <a:spcPts val="575"/>
              </a:spcBef>
              <a:spcAft>
                <a:spcPts val="0"/>
              </a:spcAft>
              <a:buClr>
                <a:schemeClr val="bg2">
                  <a:lumMod val="40000"/>
                  <a:lumOff val="60000"/>
                </a:schemeClr>
              </a:buClr>
              <a:buSzPct val="80000"/>
              <a:buFont typeface="Wingdings 3" charset="2"/>
              <a:buChar char=""/>
              <a:defRPr sz="28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657254"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4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920155"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183056"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441013"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6pPr>
            <a:lvl7pPr marL="1708859"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7pPr>
            <a:lvl8pPr marL="1971761"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8pPr>
            <a:lvl9pPr marL="2234662"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9pPr>
          </a:lstStyle>
          <a:p>
            <a:pPr marL="0" indent="0">
              <a:spcBef>
                <a:spcPts val="0"/>
              </a:spcBef>
              <a:buNone/>
            </a:pPr>
            <a:r>
              <a:rPr lang="en-US" sz="1800" b="1" i="1" dirty="0">
                <a:latin typeface="+mn-lt"/>
              </a:rPr>
              <a:t>SOLUTION</a:t>
            </a:r>
          </a:p>
          <a:p>
            <a:pPr marL="0" indent="0" algn="ctr">
              <a:spcBef>
                <a:spcPts val="0"/>
              </a:spcBef>
              <a:buNone/>
            </a:pPr>
            <a:endParaRPr lang="en-US" sz="1200" dirty="0">
              <a:latin typeface="+mn-lt"/>
            </a:endParaRPr>
          </a:p>
          <a:p>
            <a:pPr marL="0" indent="0" algn="ctr">
              <a:spcBef>
                <a:spcPts val="0"/>
              </a:spcBef>
              <a:buNone/>
            </a:pPr>
            <a:r>
              <a:rPr lang="en-US" sz="2397" dirty="0">
                <a:latin typeface="+mn-lt"/>
              </a:rPr>
              <a:t>Prune Trees</a:t>
            </a:r>
          </a:p>
        </p:txBody>
      </p:sp>
    </p:spTree>
    <p:extLst>
      <p:ext uri="{BB962C8B-B14F-4D97-AF65-F5344CB8AC3E}">
        <p14:creationId xmlns:p14="http://schemas.microsoft.com/office/powerpoint/2010/main" val="3487915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Pruning Decision Trees</a:t>
            </a:r>
          </a:p>
        </p:txBody>
      </p:sp>
      <p:grpSp>
        <p:nvGrpSpPr>
          <p:cNvPr id="6" name="Group 5">
            <a:extLst>
              <a:ext uri="{FF2B5EF4-FFF2-40B4-BE49-F238E27FC236}">
                <a16:creationId xmlns:a16="http://schemas.microsoft.com/office/drawing/2014/main" id="{ECC21B47-9CE1-2646-B3EF-FBF04A0D8DFF}"/>
              </a:ext>
            </a:extLst>
          </p:cNvPr>
          <p:cNvGrpSpPr/>
          <p:nvPr/>
        </p:nvGrpSpPr>
        <p:grpSpPr>
          <a:xfrm>
            <a:off x="1805681" y="1276618"/>
            <a:ext cx="1040876" cy="702384"/>
            <a:chOff x="6586085" y="1570271"/>
            <a:chExt cx="1042290" cy="703338"/>
          </a:xfrm>
        </p:grpSpPr>
        <p:cxnSp>
          <p:nvCxnSpPr>
            <p:cNvPr id="7" name="Straight Arrow Connector 6">
              <a:extLst>
                <a:ext uri="{FF2B5EF4-FFF2-40B4-BE49-F238E27FC236}">
                  <a16:creationId xmlns:a16="http://schemas.microsoft.com/office/drawing/2014/main" id="{146AC240-5565-2B40-8CC2-BEC3C39FC06D}"/>
                </a:ext>
              </a:extLst>
            </p:cNvPr>
            <p:cNvCxnSpPr>
              <a:cxnSpLocks/>
            </p:cNvCxnSpPr>
            <p:nvPr/>
          </p:nvCxnSpPr>
          <p:spPr>
            <a:xfrm flipH="1">
              <a:off x="6586085" y="1570271"/>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B122A93-AF8C-7F4B-A918-563AC9B50155}"/>
                </a:ext>
              </a:extLst>
            </p:cNvPr>
            <p:cNvCxnSpPr>
              <a:cxnSpLocks/>
            </p:cNvCxnSpPr>
            <p:nvPr/>
          </p:nvCxnSpPr>
          <p:spPr>
            <a:xfrm>
              <a:off x="7172938" y="1573147"/>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B26E912F-DDC4-9C4C-B0F9-F8D0C5E25283}"/>
              </a:ext>
            </a:extLst>
          </p:cNvPr>
          <p:cNvSpPr/>
          <p:nvPr/>
        </p:nvSpPr>
        <p:spPr>
          <a:xfrm>
            <a:off x="1484958" y="1947716"/>
            <a:ext cx="457200" cy="45720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0" name="TextBox 19">
            <a:extLst>
              <a:ext uri="{FF2B5EF4-FFF2-40B4-BE49-F238E27FC236}">
                <a16:creationId xmlns:a16="http://schemas.microsoft.com/office/drawing/2014/main" id="{3FAF921D-4F68-5D47-8EF7-E11B57B9F494}"/>
              </a:ext>
            </a:extLst>
          </p:cNvPr>
          <p:cNvSpPr txBox="1"/>
          <p:nvPr/>
        </p:nvSpPr>
        <p:spPr>
          <a:xfrm>
            <a:off x="1847937" y="1072501"/>
            <a:ext cx="956365" cy="454999"/>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0" rIns="0" bIns="91316" rtlCol="0" anchor="ctr">
            <a:spAutoFit/>
          </a:bodyPr>
          <a:lstStyle/>
          <a:p>
            <a:pPr marL="12684" marR="5073" algn="ctr">
              <a:lnSpc>
                <a:spcPts val="3196"/>
              </a:lnSpc>
              <a:spcBef>
                <a:spcPts val="999"/>
              </a:spcBef>
              <a:spcAft>
                <a:spcPts val="999"/>
              </a:spcAft>
            </a:pPr>
            <a:r>
              <a:rPr lang="en-US" sz="1798" dirty="0">
                <a:cs typeface="Arial"/>
              </a:rPr>
              <a:t>Feature</a:t>
            </a:r>
          </a:p>
        </p:txBody>
      </p:sp>
      <p:sp>
        <p:nvSpPr>
          <p:cNvPr id="21" name="Content Placeholder 2">
            <a:extLst>
              <a:ext uri="{FF2B5EF4-FFF2-40B4-BE49-F238E27FC236}">
                <a16:creationId xmlns:a16="http://schemas.microsoft.com/office/drawing/2014/main" id="{FA776B9A-48DC-144D-84C0-533AA1570260}"/>
              </a:ext>
            </a:extLst>
          </p:cNvPr>
          <p:cNvSpPr>
            <a:spLocks noGrp="1"/>
          </p:cNvSpPr>
          <p:nvPr>
            <p:ph idx="1"/>
          </p:nvPr>
        </p:nvSpPr>
        <p:spPr>
          <a:xfrm>
            <a:off x="5253164" y="1072714"/>
            <a:ext cx="3629487" cy="1750004"/>
          </a:xfrm>
        </p:spPr>
        <p:txBody>
          <a:bodyPr>
            <a:normAutofit/>
          </a:bodyPr>
          <a:lstStyle/>
          <a:p>
            <a:pPr>
              <a:spcBef>
                <a:spcPts val="2397"/>
              </a:spcBef>
              <a:buFont typeface="Arial" panose="020B0604020202020204" pitchFamily="34" charset="0"/>
              <a:buChar char="•"/>
            </a:pPr>
            <a:r>
              <a:rPr lang="en-US" sz="2397" dirty="0"/>
              <a:t>Which leaves should be pruned?</a:t>
            </a:r>
          </a:p>
        </p:txBody>
      </p:sp>
      <p:cxnSp>
        <p:nvCxnSpPr>
          <p:cNvPr id="15" name="Straight Arrow Connector 14">
            <a:extLst>
              <a:ext uri="{FF2B5EF4-FFF2-40B4-BE49-F238E27FC236}">
                <a16:creationId xmlns:a16="http://schemas.microsoft.com/office/drawing/2014/main" id="{73D65940-D9CB-6347-9908-4B19742D8BCC}"/>
              </a:ext>
            </a:extLst>
          </p:cNvPr>
          <p:cNvCxnSpPr>
            <a:cxnSpLocks/>
          </p:cNvCxnSpPr>
          <p:nvPr/>
        </p:nvCxnSpPr>
        <p:spPr>
          <a:xfrm flipH="1">
            <a:off x="2772015" y="2113013"/>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4072128-67D8-8A4B-8BC5-EC101AB5DBD3}"/>
              </a:ext>
            </a:extLst>
          </p:cNvPr>
          <p:cNvSpPr/>
          <p:nvPr/>
        </p:nvSpPr>
        <p:spPr>
          <a:xfrm>
            <a:off x="2469836" y="2822717"/>
            <a:ext cx="457200" cy="45720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cxnSp>
        <p:nvCxnSpPr>
          <p:cNvPr id="24" name="Straight Arrow Connector 23">
            <a:extLst>
              <a:ext uri="{FF2B5EF4-FFF2-40B4-BE49-F238E27FC236}">
                <a16:creationId xmlns:a16="http://schemas.microsoft.com/office/drawing/2014/main" id="{27B26E12-B9A4-134D-B971-FFF46F941697}"/>
              </a:ext>
            </a:extLst>
          </p:cNvPr>
          <p:cNvCxnSpPr>
            <a:cxnSpLocks/>
          </p:cNvCxnSpPr>
          <p:nvPr/>
        </p:nvCxnSpPr>
        <p:spPr>
          <a:xfrm>
            <a:off x="3111282" y="2118950"/>
            <a:ext cx="361959" cy="72873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1A8B051-347E-0B4B-B813-6C6D7C2F7D13}"/>
              </a:ext>
            </a:extLst>
          </p:cNvPr>
          <p:cNvSpPr txBox="1"/>
          <p:nvPr/>
        </p:nvSpPr>
        <p:spPr>
          <a:xfrm>
            <a:off x="2675979" y="1983545"/>
            <a:ext cx="956365" cy="454999"/>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0" rIns="0" bIns="91316" rtlCol="0" anchor="ctr">
            <a:spAutoFit/>
          </a:bodyPr>
          <a:lstStyle/>
          <a:p>
            <a:pPr marL="12684" marR="5073" algn="ctr">
              <a:lnSpc>
                <a:spcPts val="3196"/>
              </a:lnSpc>
              <a:spcBef>
                <a:spcPts val="999"/>
              </a:spcBef>
              <a:spcAft>
                <a:spcPts val="999"/>
              </a:spcAft>
            </a:pPr>
            <a:r>
              <a:rPr lang="en-US" sz="1798" dirty="0">
                <a:cs typeface="Arial"/>
              </a:rPr>
              <a:t>Feature</a:t>
            </a:r>
          </a:p>
        </p:txBody>
      </p:sp>
      <p:sp>
        <p:nvSpPr>
          <p:cNvPr id="31" name="Oval 30">
            <a:extLst>
              <a:ext uri="{FF2B5EF4-FFF2-40B4-BE49-F238E27FC236}">
                <a16:creationId xmlns:a16="http://schemas.microsoft.com/office/drawing/2014/main" id="{11B25F6D-E443-FD4E-BFE6-E1CCEC044711}"/>
              </a:ext>
            </a:extLst>
          </p:cNvPr>
          <p:cNvSpPr/>
          <p:nvPr/>
        </p:nvSpPr>
        <p:spPr>
          <a:xfrm>
            <a:off x="3307156" y="2841753"/>
            <a:ext cx="457200" cy="457200"/>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19" name="Content Placeholder 2">
            <a:extLst>
              <a:ext uri="{FF2B5EF4-FFF2-40B4-BE49-F238E27FC236}">
                <a16:creationId xmlns:a16="http://schemas.microsoft.com/office/drawing/2014/main" id="{77068D61-6B7F-9E4B-AD6E-B0F90360650B}"/>
              </a:ext>
            </a:extLst>
          </p:cNvPr>
          <p:cNvSpPr txBox="1">
            <a:spLocks/>
          </p:cNvSpPr>
          <p:nvPr/>
        </p:nvSpPr>
        <p:spPr>
          <a:xfrm>
            <a:off x="5734827" y="2435082"/>
            <a:ext cx="2666159" cy="1750004"/>
          </a:xfrm>
          <a:prstGeom prst="rect">
            <a:avLst/>
          </a:prstGeom>
          <a:solidFill>
            <a:srgbClr val="F5FFA6"/>
          </a:solidFill>
          <a:ln>
            <a:solidFill>
              <a:schemeClr val="tx1"/>
            </a:solidFill>
          </a:ln>
          <a:effectLst>
            <a:outerShdw blurRad="50800" dist="38100" dir="2700000" algn="tl" rotWithShape="0">
              <a:prstClr val="black">
                <a:alpha val="40000"/>
              </a:prstClr>
            </a:outerShdw>
          </a:effectLst>
        </p:spPr>
        <p:txBody>
          <a:bodyPr vert="horz" lIns="91440" tIns="45720" rIns="91440" bIns="45720" rtlCol="0">
            <a:normAutofit/>
          </a:bodyPr>
          <a:lstStyle>
            <a:lvl1pPr marL="197176" indent="-197176" algn="l" defTabSz="262901" rtl="0" eaLnBrk="1" latinLnBrk="0" hangingPunct="1">
              <a:spcBef>
                <a:spcPts val="575"/>
              </a:spcBef>
              <a:spcAft>
                <a:spcPts val="0"/>
              </a:spcAft>
              <a:buClr>
                <a:schemeClr val="bg2">
                  <a:lumMod val="40000"/>
                  <a:lumOff val="60000"/>
                </a:schemeClr>
              </a:buClr>
              <a:buSzPct val="80000"/>
              <a:buFont typeface="Wingdings 3" charset="2"/>
              <a:buChar char=""/>
              <a:defRPr sz="32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427215" indent="-164314" algn="l" defTabSz="262901" rtl="0" eaLnBrk="1" latinLnBrk="0" hangingPunct="1">
              <a:spcBef>
                <a:spcPts val="575"/>
              </a:spcBef>
              <a:spcAft>
                <a:spcPts val="0"/>
              </a:spcAft>
              <a:buClr>
                <a:schemeClr val="bg2">
                  <a:lumMod val="40000"/>
                  <a:lumOff val="60000"/>
                </a:schemeClr>
              </a:buClr>
              <a:buSzPct val="80000"/>
              <a:buFont typeface="Wingdings 3" charset="2"/>
              <a:buChar char=""/>
              <a:defRPr sz="28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657254"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4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920155"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183056"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441013"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6pPr>
            <a:lvl7pPr marL="1708859"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7pPr>
            <a:lvl8pPr marL="1971761"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8pPr>
            <a:lvl9pPr marL="2234662"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9pPr>
          </a:lstStyle>
          <a:p>
            <a:pPr marL="0" indent="0">
              <a:spcBef>
                <a:spcPts val="0"/>
              </a:spcBef>
              <a:buNone/>
            </a:pPr>
            <a:r>
              <a:rPr lang="en-US" sz="1800" b="1" i="1" dirty="0">
                <a:latin typeface="+mn-lt"/>
              </a:rPr>
              <a:t>SOLUTION</a:t>
            </a:r>
          </a:p>
          <a:p>
            <a:pPr marL="0" indent="0" algn="ctr">
              <a:spcBef>
                <a:spcPts val="0"/>
              </a:spcBef>
              <a:buNone/>
            </a:pPr>
            <a:endParaRPr lang="en-US" sz="1200" dirty="0">
              <a:latin typeface="+mn-lt"/>
            </a:endParaRPr>
          </a:p>
          <a:p>
            <a:pPr marL="0" indent="0" algn="ctr">
              <a:spcBef>
                <a:spcPts val="0"/>
              </a:spcBef>
              <a:buNone/>
            </a:pPr>
            <a:r>
              <a:rPr lang="en-US" sz="2397" dirty="0">
                <a:latin typeface="+mn-lt"/>
              </a:rPr>
              <a:t>Prune such that classification errors are minimized</a:t>
            </a:r>
          </a:p>
        </p:txBody>
      </p:sp>
    </p:spTree>
    <p:extLst>
      <p:ext uri="{BB962C8B-B14F-4D97-AF65-F5344CB8AC3E}">
        <p14:creationId xmlns:p14="http://schemas.microsoft.com/office/powerpoint/2010/main" val="23897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Decision/Regression Trees</a:t>
            </a:r>
          </a:p>
        </p:txBody>
      </p:sp>
      <p:sp>
        <p:nvSpPr>
          <p:cNvPr id="19" name="Content Placeholder 2">
            <a:extLst>
              <a:ext uri="{FF2B5EF4-FFF2-40B4-BE49-F238E27FC236}">
                <a16:creationId xmlns:a16="http://schemas.microsoft.com/office/drawing/2014/main" id="{77068D61-6B7F-9E4B-AD6E-B0F90360650B}"/>
              </a:ext>
            </a:extLst>
          </p:cNvPr>
          <p:cNvSpPr txBox="1">
            <a:spLocks/>
          </p:cNvSpPr>
          <p:nvPr/>
        </p:nvSpPr>
        <p:spPr>
          <a:xfrm>
            <a:off x="766106" y="1193210"/>
            <a:ext cx="3629487" cy="3698830"/>
          </a:xfrm>
          <a:prstGeom prst="rect">
            <a:avLst/>
          </a:prstGeom>
          <a:noFill/>
          <a:ln w="38100">
            <a:solidFill>
              <a:srgbClr val="00B050"/>
            </a:solidFill>
          </a:ln>
          <a:effectLst/>
        </p:spPr>
        <p:txBody>
          <a:bodyPr vert="horz" lIns="91440" tIns="45720" rIns="91440" bIns="45720" rtlCol="0">
            <a:normAutofit/>
          </a:bodyPr>
          <a:lstStyle>
            <a:lvl1pPr marL="197176" indent="-197176" algn="l" defTabSz="262901" rtl="0" eaLnBrk="1" latinLnBrk="0" hangingPunct="1">
              <a:spcBef>
                <a:spcPts val="575"/>
              </a:spcBef>
              <a:spcAft>
                <a:spcPts val="0"/>
              </a:spcAft>
              <a:buClr>
                <a:schemeClr val="bg2">
                  <a:lumMod val="40000"/>
                  <a:lumOff val="60000"/>
                </a:schemeClr>
              </a:buClr>
              <a:buSzPct val="80000"/>
              <a:buFont typeface="Wingdings 3" charset="2"/>
              <a:buChar char=""/>
              <a:defRPr sz="32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427215" indent="-164314" algn="l" defTabSz="262901" rtl="0" eaLnBrk="1" latinLnBrk="0" hangingPunct="1">
              <a:spcBef>
                <a:spcPts val="575"/>
              </a:spcBef>
              <a:spcAft>
                <a:spcPts val="0"/>
              </a:spcAft>
              <a:buClr>
                <a:schemeClr val="bg2">
                  <a:lumMod val="40000"/>
                  <a:lumOff val="60000"/>
                </a:schemeClr>
              </a:buClr>
              <a:buSzPct val="80000"/>
              <a:buFont typeface="Wingdings 3" charset="2"/>
              <a:buChar char=""/>
              <a:defRPr sz="28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657254"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4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920155"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183056"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441013"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6pPr>
            <a:lvl7pPr marL="1708859"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7pPr>
            <a:lvl8pPr marL="1971761"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8pPr>
            <a:lvl9pPr marL="2234662"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9pPr>
          </a:lstStyle>
          <a:p>
            <a:pPr marL="0" indent="0" algn="ctr">
              <a:spcBef>
                <a:spcPts val="0"/>
              </a:spcBef>
              <a:buNone/>
            </a:pPr>
            <a:r>
              <a:rPr lang="en-US" sz="2800" b="1" i="1" dirty="0">
                <a:solidFill>
                  <a:srgbClr val="00B050"/>
                </a:solidFill>
              </a:rPr>
              <a:t>ADVANTAGES</a:t>
            </a:r>
          </a:p>
        </p:txBody>
      </p:sp>
      <p:sp>
        <p:nvSpPr>
          <p:cNvPr id="21" name="Content Placeholder 2">
            <a:extLst>
              <a:ext uri="{FF2B5EF4-FFF2-40B4-BE49-F238E27FC236}">
                <a16:creationId xmlns:a16="http://schemas.microsoft.com/office/drawing/2014/main" id="{FA776B9A-48DC-144D-84C0-533AA1570260}"/>
              </a:ext>
            </a:extLst>
          </p:cNvPr>
          <p:cNvSpPr>
            <a:spLocks noGrp="1"/>
          </p:cNvSpPr>
          <p:nvPr>
            <p:ph idx="1"/>
          </p:nvPr>
        </p:nvSpPr>
        <p:spPr>
          <a:xfrm>
            <a:off x="883642" y="1956524"/>
            <a:ext cx="3403224" cy="2844076"/>
          </a:xfrm>
        </p:spPr>
        <p:txBody>
          <a:bodyPr>
            <a:normAutofit/>
          </a:bodyPr>
          <a:lstStyle/>
          <a:p>
            <a:pPr>
              <a:spcBef>
                <a:spcPts val="2397"/>
              </a:spcBef>
              <a:buFont typeface="Arial" panose="020B0604020202020204" pitchFamily="34" charset="0"/>
              <a:buChar char="•"/>
            </a:pPr>
            <a:r>
              <a:rPr lang="en-US" sz="1800" dirty="0"/>
              <a:t>Easy to interpret</a:t>
            </a:r>
          </a:p>
          <a:p>
            <a:pPr>
              <a:spcBef>
                <a:spcPts val="2397"/>
              </a:spcBef>
              <a:buFont typeface="Arial" panose="020B0604020202020204" pitchFamily="34" charset="0"/>
              <a:buChar char="•"/>
            </a:pPr>
            <a:r>
              <a:rPr lang="en-US" sz="1800" dirty="0"/>
              <a:t>“If… then… else” logic</a:t>
            </a:r>
          </a:p>
          <a:p>
            <a:pPr>
              <a:spcBef>
                <a:spcPts val="2397"/>
              </a:spcBef>
              <a:buFont typeface="Arial" panose="020B0604020202020204" pitchFamily="34" charset="0"/>
              <a:buChar char="•"/>
            </a:pPr>
            <a:r>
              <a:rPr lang="en-US" sz="1800" dirty="0"/>
              <a:t>Any data type, handles </a:t>
            </a:r>
            <a:r>
              <a:rPr lang="en-US" sz="1800" dirty="0" err="1"/>
              <a:t>missings</a:t>
            </a:r>
            <a:endParaRPr lang="en-US" sz="1800" dirty="0"/>
          </a:p>
          <a:p>
            <a:pPr>
              <a:spcBef>
                <a:spcPts val="2397"/>
              </a:spcBef>
              <a:buFont typeface="Arial" panose="020B0604020202020204" pitchFamily="34" charset="0"/>
              <a:buChar char="•"/>
            </a:pPr>
            <a:r>
              <a:rPr lang="en-US" sz="1800" dirty="0"/>
              <a:t>No scaling required</a:t>
            </a:r>
          </a:p>
          <a:p>
            <a:pPr>
              <a:spcBef>
                <a:spcPts val="2397"/>
              </a:spcBef>
              <a:buFont typeface="Arial" panose="020B0604020202020204" pitchFamily="34" charset="0"/>
              <a:buChar char="•"/>
            </a:pPr>
            <a:endParaRPr lang="en-US" sz="2397" dirty="0"/>
          </a:p>
        </p:txBody>
      </p:sp>
      <p:sp>
        <p:nvSpPr>
          <p:cNvPr id="18" name="Content Placeholder 2">
            <a:extLst>
              <a:ext uri="{FF2B5EF4-FFF2-40B4-BE49-F238E27FC236}">
                <a16:creationId xmlns:a16="http://schemas.microsoft.com/office/drawing/2014/main" id="{B6AC94E3-51B8-B346-9076-05B33E886032}"/>
              </a:ext>
            </a:extLst>
          </p:cNvPr>
          <p:cNvSpPr txBox="1">
            <a:spLocks/>
          </p:cNvSpPr>
          <p:nvPr/>
        </p:nvSpPr>
        <p:spPr>
          <a:xfrm>
            <a:off x="4846772" y="1188490"/>
            <a:ext cx="3629487" cy="3698830"/>
          </a:xfrm>
          <a:prstGeom prst="rect">
            <a:avLst/>
          </a:prstGeom>
          <a:noFill/>
          <a:ln w="38100">
            <a:solidFill>
              <a:srgbClr val="C00000"/>
            </a:solidFill>
          </a:ln>
          <a:effectLst/>
        </p:spPr>
        <p:txBody>
          <a:bodyPr vert="horz" lIns="91440" tIns="45720" rIns="91440" bIns="45720" rtlCol="0">
            <a:normAutofit/>
          </a:bodyPr>
          <a:lstStyle>
            <a:lvl1pPr marL="197176" indent="-197176" algn="l" defTabSz="262901" rtl="0" eaLnBrk="1" latinLnBrk="0" hangingPunct="1">
              <a:spcBef>
                <a:spcPts val="575"/>
              </a:spcBef>
              <a:spcAft>
                <a:spcPts val="0"/>
              </a:spcAft>
              <a:buClr>
                <a:schemeClr val="bg2">
                  <a:lumMod val="40000"/>
                  <a:lumOff val="60000"/>
                </a:schemeClr>
              </a:buClr>
              <a:buSzPct val="80000"/>
              <a:buFont typeface="Wingdings 3" charset="2"/>
              <a:buChar char=""/>
              <a:defRPr sz="32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427215" indent="-164314" algn="l" defTabSz="262901" rtl="0" eaLnBrk="1" latinLnBrk="0" hangingPunct="1">
              <a:spcBef>
                <a:spcPts val="575"/>
              </a:spcBef>
              <a:spcAft>
                <a:spcPts val="0"/>
              </a:spcAft>
              <a:buClr>
                <a:schemeClr val="bg2">
                  <a:lumMod val="40000"/>
                  <a:lumOff val="60000"/>
                </a:schemeClr>
              </a:buClr>
              <a:buSzPct val="80000"/>
              <a:buFont typeface="Wingdings 3" charset="2"/>
              <a:buChar char=""/>
              <a:defRPr sz="28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657254"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4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920155"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183056"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441013"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6pPr>
            <a:lvl7pPr marL="1708859"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7pPr>
            <a:lvl8pPr marL="1971761"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8pPr>
            <a:lvl9pPr marL="2234662"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9pPr>
          </a:lstStyle>
          <a:p>
            <a:pPr marL="0" indent="0" algn="ctr">
              <a:spcBef>
                <a:spcPts val="0"/>
              </a:spcBef>
              <a:buNone/>
            </a:pPr>
            <a:r>
              <a:rPr lang="en-US" sz="2800" b="1" i="1" dirty="0">
                <a:solidFill>
                  <a:srgbClr val="C00000"/>
                </a:solidFill>
              </a:rPr>
              <a:t>DISADVANTAGES</a:t>
            </a:r>
          </a:p>
        </p:txBody>
      </p:sp>
      <p:sp>
        <p:nvSpPr>
          <p:cNvPr id="22" name="Content Placeholder 2">
            <a:extLst>
              <a:ext uri="{FF2B5EF4-FFF2-40B4-BE49-F238E27FC236}">
                <a16:creationId xmlns:a16="http://schemas.microsoft.com/office/drawing/2014/main" id="{114A2325-19D4-984A-BBEF-EC4A5AE4C254}"/>
              </a:ext>
            </a:extLst>
          </p:cNvPr>
          <p:cNvSpPr txBox="1">
            <a:spLocks/>
          </p:cNvSpPr>
          <p:nvPr/>
        </p:nvSpPr>
        <p:spPr>
          <a:xfrm>
            <a:off x="4964307" y="1951804"/>
            <a:ext cx="3206299" cy="1750004"/>
          </a:xfrm>
          <a:prstGeom prst="rect">
            <a:avLst/>
          </a:prstGeom>
        </p:spPr>
        <p:txBody>
          <a:bodyPr vert="horz" lIns="91440" tIns="45720" rIns="91440" bIns="45720" rtlCol="0">
            <a:normAutofit/>
          </a:bodyPr>
          <a:lstStyle>
            <a:lvl1pPr marL="197176" indent="-197176" algn="l" defTabSz="262901" rtl="0" eaLnBrk="1" latinLnBrk="0" hangingPunct="1">
              <a:spcBef>
                <a:spcPts val="575"/>
              </a:spcBef>
              <a:spcAft>
                <a:spcPts val="0"/>
              </a:spcAft>
              <a:buClr>
                <a:schemeClr val="bg2">
                  <a:lumMod val="40000"/>
                  <a:lumOff val="60000"/>
                </a:schemeClr>
              </a:buClr>
              <a:buSzPct val="80000"/>
              <a:buFont typeface="Wingdings 3" charset="2"/>
              <a:buChar char=""/>
              <a:defRPr sz="32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427215" indent="-164314" algn="l" defTabSz="262901" rtl="0" eaLnBrk="1" latinLnBrk="0" hangingPunct="1">
              <a:spcBef>
                <a:spcPts val="575"/>
              </a:spcBef>
              <a:spcAft>
                <a:spcPts val="0"/>
              </a:spcAft>
              <a:buClr>
                <a:schemeClr val="bg2">
                  <a:lumMod val="40000"/>
                  <a:lumOff val="60000"/>
                </a:schemeClr>
              </a:buClr>
              <a:buSzPct val="80000"/>
              <a:buFont typeface="Wingdings 3" charset="2"/>
              <a:buChar char=""/>
              <a:defRPr sz="28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657254"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4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920155"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183056"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441013"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6pPr>
            <a:lvl7pPr marL="1708859"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7pPr>
            <a:lvl8pPr marL="1971761"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8pPr>
            <a:lvl9pPr marL="2234662"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9pPr>
          </a:lstStyle>
          <a:p>
            <a:pPr>
              <a:spcBef>
                <a:spcPts val="2397"/>
              </a:spcBef>
              <a:buFont typeface="Arial" panose="020B0604020202020204" pitchFamily="34" charset="0"/>
              <a:buChar char="•"/>
            </a:pPr>
            <a:r>
              <a:rPr lang="en-US" sz="1800" dirty="0"/>
              <a:t>OVERFITING</a:t>
            </a:r>
          </a:p>
          <a:p>
            <a:pPr>
              <a:spcBef>
                <a:spcPts val="2397"/>
              </a:spcBef>
              <a:buFont typeface="Arial" panose="020B0604020202020204" pitchFamily="34" charset="0"/>
              <a:buChar char="•"/>
            </a:pPr>
            <a:r>
              <a:rPr lang="en-US" sz="1800" dirty="0"/>
              <a:t>Difficult to generalize to unseen data</a:t>
            </a:r>
          </a:p>
          <a:p>
            <a:pPr>
              <a:spcBef>
                <a:spcPts val="2397"/>
              </a:spcBef>
              <a:buFont typeface="Arial" panose="020B0604020202020204" pitchFamily="34" charset="0"/>
              <a:buChar char="•"/>
            </a:pPr>
            <a:endParaRPr lang="en-US" sz="2397" dirty="0"/>
          </a:p>
        </p:txBody>
      </p:sp>
    </p:spTree>
    <p:extLst>
      <p:ext uri="{BB962C8B-B14F-4D97-AF65-F5344CB8AC3E}">
        <p14:creationId xmlns:p14="http://schemas.microsoft.com/office/powerpoint/2010/main" val="36707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a:xfrm>
            <a:off x="298590" y="259456"/>
            <a:ext cx="8731110" cy="755594"/>
          </a:xfrm>
        </p:spPr>
        <p:txBody>
          <a:bodyPr/>
          <a:lstStyle/>
          <a:p>
            <a:r>
              <a:rPr lang="en-US" dirty="0"/>
              <a:t>Overcome Variance Issue by Ensembling</a:t>
            </a:r>
          </a:p>
        </p:txBody>
      </p:sp>
      <p:pic>
        <p:nvPicPr>
          <p:cNvPr id="6" name="Picture 5">
            <a:extLst>
              <a:ext uri="{FF2B5EF4-FFF2-40B4-BE49-F238E27FC236}">
                <a16:creationId xmlns:a16="http://schemas.microsoft.com/office/drawing/2014/main" id="{0BFF1A7A-9A5D-A142-B20E-5513935F64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14" y="1145817"/>
            <a:ext cx="1862109" cy="1599223"/>
          </a:xfrm>
          <a:prstGeom prst="rect">
            <a:avLst/>
          </a:prstGeom>
        </p:spPr>
      </p:pic>
      <p:pic>
        <p:nvPicPr>
          <p:cNvPr id="11" name="Picture 10">
            <a:extLst>
              <a:ext uri="{FF2B5EF4-FFF2-40B4-BE49-F238E27FC236}">
                <a16:creationId xmlns:a16="http://schemas.microsoft.com/office/drawing/2014/main" id="{96A46B7D-F86F-EC4B-9DC0-4457DF180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130" y="1145817"/>
            <a:ext cx="1862109" cy="1599223"/>
          </a:xfrm>
          <a:prstGeom prst="rect">
            <a:avLst/>
          </a:prstGeom>
        </p:spPr>
      </p:pic>
      <p:pic>
        <p:nvPicPr>
          <p:cNvPr id="13" name="Picture 12">
            <a:extLst>
              <a:ext uri="{FF2B5EF4-FFF2-40B4-BE49-F238E27FC236}">
                <a16:creationId xmlns:a16="http://schemas.microsoft.com/office/drawing/2014/main" id="{B6BA0049-CE35-3D46-9B0D-EFAB420D5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9950" y="1145817"/>
            <a:ext cx="1862109" cy="1599223"/>
          </a:xfrm>
          <a:prstGeom prst="rect">
            <a:avLst/>
          </a:prstGeom>
        </p:spPr>
      </p:pic>
      <p:pic>
        <p:nvPicPr>
          <p:cNvPr id="14" name="Picture 13">
            <a:extLst>
              <a:ext uri="{FF2B5EF4-FFF2-40B4-BE49-F238E27FC236}">
                <a16:creationId xmlns:a16="http://schemas.microsoft.com/office/drawing/2014/main" id="{C6ACDE47-9DB8-534A-9CE8-7F893A8AB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766" y="1145817"/>
            <a:ext cx="1862109" cy="1599223"/>
          </a:xfrm>
          <a:prstGeom prst="rect">
            <a:avLst/>
          </a:prstGeom>
        </p:spPr>
      </p:pic>
      <p:pic>
        <p:nvPicPr>
          <p:cNvPr id="15" name="Picture 14">
            <a:extLst>
              <a:ext uri="{FF2B5EF4-FFF2-40B4-BE49-F238E27FC236}">
                <a16:creationId xmlns:a16="http://schemas.microsoft.com/office/drawing/2014/main" id="{CCC878B7-0E46-5C41-A080-B3203242B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21" y="2875807"/>
            <a:ext cx="1862109" cy="1599223"/>
          </a:xfrm>
          <a:prstGeom prst="rect">
            <a:avLst/>
          </a:prstGeom>
        </p:spPr>
      </p:pic>
      <p:pic>
        <p:nvPicPr>
          <p:cNvPr id="16" name="Picture 15">
            <a:extLst>
              <a:ext uri="{FF2B5EF4-FFF2-40B4-BE49-F238E27FC236}">
                <a16:creationId xmlns:a16="http://schemas.microsoft.com/office/drawing/2014/main" id="{D1A93B69-241B-C14B-A77C-99D1A566C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837" y="2875807"/>
            <a:ext cx="1862109" cy="1599223"/>
          </a:xfrm>
          <a:prstGeom prst="rect">
            <a:avLst/>
          </a:prstGeom>
        </p:spPr>
      </p:pic>
      <p:pic>
        <p:nvPicPr>
          <p:cNvPr id="17" name="Picture 16">
            <a:extLst>
              <a:ext uri="{FF2B5EF4-FFF2-40B4-BE49-F238E27FC236}">
                <a16:creationId xmlns:a16="http://schemas.microsoft.com/office/drawing/2014/main" id="{5FE6B338-D78B-F74B-B188-25E3C9DD7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657" y="2875807"/>
            <a:ext cx="1862109" cy="1599223"/>
          </a:xfrm>
          <a:prstGeom prst="rect">
            <a:avLst/>
          </a:prstGeom>
        </p:spPr>
      </p:pic>
      <p:pic>
        <p:nvPicPr>
          <p:cNvPr id="20" name="Picture 19">
            <a:extLst>
              <a:ext uri="{FF2B5EF4-FFF2-40B4-BE49-F238E27FC236}">
                <a16:creationId xmlns:a16="http://schemas.microsoft.com/office/drawing/2014/main" id="{B96B6083-367C-3F4D-B04B-2FE58C920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473" y="2875807"/>
            <a:ext cx="1862109" cy="1599223"/>
          </a:xfrm>
          <a:prstGeom prst="rect">
            <a:avLst/>
          </a:prstGeom>
        </p:spPr>
      </p:pic>
    </p:spTree>
    <p:extLst>
      <p:ext uri="{BB962C8B-B14F-4D97-AF65-F5344CB8AC3E}">
        <p14:creationId xmlns:p14="http://schemas.microsoft.com/office/powerpoint/2010/main" val="348968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35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30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25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20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466EB-7AB9-924D-A73A-CFC5578A7734}"/>
              </a:ext>
            </a:extLst>
          </p:cNvPr>
          <p:cNvSpPr>
            <a:spLocks noGrp="1"/>
          </p:cNvSpPr>
          <p:nvPr>
            <p:ph type="ctrTitle"/>
          </p:nvPr>
        </p:nvSpPr>
        <p:spPr/>
        <p:txBody>
          <a:bodyPr/>
          <a:lstStyle/>
          <a:p>
            <a:r>
              <a:rPr lang="en-US" dirty="0"/>
              <a:t>Bagging</a:t>
            </a:r>
          </a:p>
        </p:txBody>
      </p:sp>
      <p:sp>
        <p:nvSpPr>
          <p:cNvPr id="3" name="Subtitle 2">
            <a:extLst>
              <a:ext uri="{FF2B5EF4-FFF2-40B4-BE49-F238E27FC236}">
                <a16:creationId xmlns:a16="http://schemas.microsoft.com/office/drawing/2014/main" id="{51D43EDD-B874-D548-880E-EC374DBB08E6}"/>
              </a:ext>
            </a:extLst>
          </p:cNvPr>
          <p:cNvSpPr>
            <a:spLocks noGrp="1"/>
          </p:cNvSpPr>
          <p:nvPr>
            <p:ph type="subTitle" idx="1"/>
          </p:nvPr>
        </p:nvSpPr>
        <p:spPr/>
        <p:txBody>
          <a:bodyPr>
            <a:normAutofit fontScale="92500" lnSpcReduction="20000"/>
          </a:bodyPr>
          <a:lstStyle/>
          <a:p>
            <a:endParaRPr lang="en-US"/>
          </a:p>
        </p:txBody>
      </p:sp>
    </p:spTree>
    <p:extLst>
      <p:ext uri="{BB962C8B-B14F-4D97-AF65-F5344CB8AC3E}">
        <p14:creationId xmlns:p14="http://schemas.microsoft.com/office/powerpoint/2010/main" val="25776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Bagging: </a:t>
            </a:r>
            <a:r>
              <a:rPr lang="en-US" b="1" u="sng" dirty="0"/>
              <a:t>B</a:t>
            </a:r>
            <a:r>
              <a:rPr lang="en-US" dirty="0"/>
              <a:t>ootstrap </a:t>
            </a:r>
            <a:r>
              <a:rPr lang="en-US" b="1" u="sng" dirty="0"/>
              <a:t>Agg</a:t>
            </a:r>
            <a:r>
              <a:rPr lang="en-US" dirty="0"/>
              <a:t>regat</a:t>
            </a:r>
            <a:r>
              <a:rPr lang="en-US" b="1" u="sng" dirty="0"/>
              <a:t>ing</a:t>
            </a:r>
          </a:p>
        </p:txBody>
      </p:sp>
      <p:sp>
        <p:nvSpPr>
          <p:cNvPr id="3" name="Content Placeholder 2">
            <a:extLst>
              <a:ext uri="{FF2B5EF4-FFF2-40B4-BE49-F238E27FC236}">
                <a16:creationId xmlns:a16="http://schemas.microsoft.com/office/drawing/2014/main" id="{7B05CABA-2F1E-F442-A713-231518D2A48A}"/>
              </a:ext>
            </a:extLst>
          </p:cNvPr>
          <p:cNvSpPr>
            <a:spLocks noGrp="1"/>
          </p:cNvSpPr>
          <p:nvPr>
            <p:ph idx="1"/>
          </p:nvPr>
        </p:nvSpPr>
        <p:spPr>
          <a:xfrm>
            <a:off x="298590" y="1115183"/>
            <a:ext cx="8407528" cy="519128"/>
          </a:xfrm>
        </p:spPr>
        <p:txBody>
          <a:bodyPr>
            <a:normAutofit/>
          </a:bodyPr>
          <a:lstStyle/>
          <a:p>
            <a:pPr marL="0" indent="0">
              <a:spcBef>
                <a:spcPts val="2400"/>
              </a:spcBef>
              <a:buNone/>
            </a:pPr>
            <a:r>
              <a:rPr lang="en-US" sz="2400" dirty="0"/>
              <a:t>Ensembling:  Improve robustness by combining base learners</a:t>
            </a:r>
          </a:p>
          <a:p>
            <a:pPr>
              <a:spcBef>
                <a:spcPts val="2400"/>
              </a:spcBef>
              <a:buFont typeface="Arial" panose="020B0604020202020204" pitchFamily="34" charset="0"/>
              <a:buChar char="•"/>
            </a:pPr>
            <a:endParaRPr lang="en-US" sz="2400" dirty="0"/>
          </a:p>
        </p:txBody>
      </p:sp>
      <p:sp>
        <p:nvSpPr>
          <p:cNvPr id="18" name="Content Placeholder 2">
            <a:extLst>
              <a:ext uri="{FF2B5EF4-FFF2-40B4-BE49-F238E27FC236}">
                <a16:creationId xmlns:a16="http://schemas.microsoft.com/office/drawing/2014/main" id="{A861666F-07D1-E042-A855-1F2A74D620B6}"/>
              </a:ext>
            </a:extLst>
          </p:cNvPr>
          <p:cNvSpPr txBox="1">
            <a:spLocks/>
          </p:cNvSpPr>
          <p:nvPr/>
        </p:nvSpPr>
        <p:spPr>
          <a:xfrm>
            <a:off x="1684799" y="2591750"/>
            <a:ext cx="6030557" cy="2034846"/>
          </a:xfrm>
          <a:prstGeom prst="rect">
            <a:avLst/>
          </a:prstGeom>
        </p:spPr>
        <p:txBody>
          <a:bodyPr vert="horz" lIns="91440" tIns="45720" rIns="91440" bIns="45720" rtlCol="0">
            <a:normAutofit fontScale="85000" lnSpcReduction="10000"/>
          </a:bodyPr>
          <a:lstStyle>
            <a:lvl1pPr marL="197176" indent="-197176" algn="l" defTabSz="262901" rtl="0" eaLnBrk="1" latinLnBrk="0" hangingPunct="1">
              <a:spcBef>
                <a:spcPts val="575"/>
              </a:spcBef>
              <a:spcAft>
                <a:spcPts val="0"/>
              </a:spcAft>
              <a:buClr>
                <a:schemeClr val="bg2">
                  <a:lumMod val="40000"/>
                  <a:lumOff val="60000"/>
                </a:schemeClr>
              </a:buClr>
              <a:buSzPct val="80000"/>
              <a:buFont typeface="Wingdings 3" charset="2"/>
              <a:buChar char=""/>
              <a:defRPr sz="32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427215" indent="-164314" algn="l" defTabSz="262901" rtl="0" eaLnBrk="1" latinLnBrk="0" hangingPunct="1">
              <a:spcBef>
                <a:spcPts val="575"/>
              </a:spcBef>
              <a:spcAft>
                <a:spcPts val="0"/>
              </a:spcAft>
              <a:buClr>
                <a:schemeClr val="bg2">
                  <a:lumMod val="40000"/>
                  <a:lumOff val="60000"/>
                </a:schemeClr>
              </a:buClr>
              <a:buSzPct val="80000"/>
              <a:buFont typeface="Wingdings 3" charset="2"/>
              <a:buChar char=""/>
              <a:defRPr sz="28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657254"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4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920155"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183056"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441013"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6pPr>
            <a:lvl7pPr marL="1708859"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7pPr>
            <a:lvl8pPr marL="1971761"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8pPr>
            <a:lvl9pPr marL="2234662"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9pPr>
          </a:lstStyle>
          <a:p>
            <a:pPr marL="457200" indent="-457200">
              <a:spcBef>
                <a:spcPts val="1200"/>
              </a:spcBef>
              <a:buClr>
                <a:schemeClr val="tx1">
                  <a:lumMod val="65000"/>
                  <a:lumOff val="35000"/>
                </a:schemeClr>
              </a:buClr>
              <a:buFont typeface="+mj-lt"/>
              <a:buAutoNum type="arabicPeriod"/>
            </a:pPr>
            <a:r>
              <a:rPr lang="en-US" sz="2600" dirty="0"/>
              <a:t>Generate new datasets by sampling from training set uniformly with replacement</a:t>
            </a:r>
          </a:p>
          <a:p>
            <a:pPr marL="457200" indent="-457200">
              <a:spcBef>
                <a:spcPts val="1200"/>
              </a:spcBef>
              <a:buClr>
                <a:schemeClr val="tx1">
                  <a:lumMod val="65000"/>
                  <a:lumOff val="35000"/>
                </a:schemeClr>
              </a:buClr>
              <a:buFont typeface="+mj-lt"/>
              <a:buAutoNum type="arabicPeriod"/>
            </a:pPr>
            <a:r>
              <a:rPr lang="en-US" sz="2600" dirty="0"/>
              <a:t>Fit a tree to each new bootstrapped dataset</a:t>
            </a:r>
          </a:p>
          <a:p>
            <a:pPr marL="457200" indent="-457200">
              <a:spcBef>
                <a:spcPts val="1200"/>
              </a:spcBef>
              <a:buClr>
                <a:schemeClr val="tx1">
                  <a:lumMod val="65000"/>
                  <a:lumOff val="35000"/>
                </a:schemeClr>
              </a:buClr>
              <a:buFont typeface="+mj-lt"/>
              <a:buAutoNum type="arabicPeriod"/>
            </a:pPr>
            <a:r>
              <a:rPr lang="en-US" sz="2600" dirty="0"/>
              <a:t>Make predictions by aggregating across trees</a:t>
            </a:r>
          </a:p>
          <a:p>
            <a:pPr marL="457200" indent="-457200">
              <a:spcBef>
                <a:spcPts val="2400"/>
              </a:spcBef>
              <a:buFont typeface="+mj-lt"/>
              <a:buAutoNum type="arabicPeriod"/>
            </a:pPr>
            <a:endParaRPr lang="en-US" sz="2400" dirty="0"/>
          </a:p>
        </p:txBody>
      </p:sp>
      <p:grpSp>
        <p:nvGrpSpPr>
          <p:cNvPr id="9" name="Group 8">
            <a:extLst>
              <a:ext uri="{FF2B5EF4-FFF2-40B4-BE49-F238E27FC236}">
                <a16:creationId xmlns:a16="http://schemas.microsoft.com/office/drawing/2014/main" id="{F6B87077-0948-2D42-81B9-1159B4754068}"/>
              </a:ext>
            </a:extLst>
          </p:cNvPr>
          <p:cNvGrpSpPr/>
          <p:nvPr/>
        </p:nvGrpSpPr>
        <p:grpSpPr>
          <a:xfrm>
            <a:off x="1487606" y="1945908"/>
            <a:ext cx="6227750" cy="2551557"/>
            <a:chOff x="1487606" y="1945908"/>
            <a:chExt cx="6227750" cy="2551557"/>
          </a:xfrm>
        </p:grpSpPr>
        <p:sp>
          <p:nvSpPr>
            <p:cNvPr id="7" name="Rectangle 6">
              <a:extLst>
                <a:ext uri="{FF2B5EF4-FFF2-40B4-BE49-F238E27FC236}">
                  <a16:creationId xmlns:a16="http://schemas.microsoft.com/office/drawing/2014/main" id="{DE84E88D-E6B1-1D4C-B3CC-1115A0FB565B}"/>
                </a:ext>
              </a:extLst>
            </p:cNvPr>
            <p:cNvSpPr/>
            <p:nvPr/>
          </p:nvSpPr>
          <p:spPr>
            <a:xfrm>
              <a:off x="1487606" y="1945908"/>
              <a:ext cx="6227750" cy="2551557"/>
            </a:xfrm>
            <a:prstGeom prst="rect">
              <a:avLst/>
            </a:prstGeom>
            <a:solidFill>
              <a:schemeClr val="accent5">
                <a:lumMod val="20000"/>
                <a:lumOff val="80000"/>
                <a:alpha val="32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D46683C9-A2B6-1741-BFC8-0384DC5E43F8}"/>
                </a:ext>
              </a:extLst>
            </p:cNvPr>
            <p:cNvSpPr txBox="1">
              <a:spLocks/>
            </p:cNvSpPr>
            <p:nvPr/>
          </p:nvSpPr>
          <p:spPr>
            <a:xfrm>
              <a:off x="3374998" y="2138160"/>
              <a:ext cx="2452967" cy="519128"/>
            </a:xfrm>
            <a:prstGeom prst="rect">
              <a:avLst/>
            </a:prstGeom>
            <a:noFill/>
          </p:spPr>
          <p:txBody>
            <a:bodyPr vert="horz" lIns="91440" tIns="45720" rIns="91440" bIns="45720" rtlCol="0">
              <a:normAutofit fontScale="70000" lnSpcReduction="20000"/>
            </a:bodyPr>
            <a:lstStyle>
              <a:lvl1pPr marL="197176" indent="-197176" algn="l" defTabSz="262901" rtl="0" eaLnBrk="1" latinLnBrk="0" hangingPunct="1">
                <a:spcBef>
                  <a:spcPts val="575"/>
                </a:spcBef>
                <a:spcAft>
                  <a:spcPts val="0"/>
                </a:spcAft>
                <a:buClr>
                  <a:schemeClr val="bg2">
                    <a:lumMod val="40000"/>
                    <a:lumOff val="60000"/>
                  </a:schemeClr>
                </a:buClr>
                <a:buSzPct val="80000"/>
                <a:buFont typeface="Wingdings 3" charset="2"/>
                <a:buChar char=""/>
                <a:defRPr sz="32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427215" indent="-164314" algn="l" defTabSz="262901" rtl="0" eaLnBrk="1" latinLnBrk="0" hangingPunct="1">
                <a:spcBef>
                  <a:spcPts val="575"/>
                </a:spcBef>
                <a:spcAft>
                  <a:spcPts val="0"/>
                </a:spcAft>
                <a:buClr>
                  <a:schemeClr val="bg2">
                    <a:lumMod val="40000"/>
                    <a:lumOff val="60000"/>
                  </a:schemeClr>
                </a:buClr>
                <a:buSzPct val="80000"/>
                <a:buFont typeface="Wingdings 3" charset="2"/>
                <a:buChar char=""/>
                <a:defRPr sz="28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657254"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4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920155"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183056"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441013"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6pPr>
              <a:lvl7pPr marL="1708859"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7pPr>
              <a:lvl8pPr marL="1971761"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8pPr>
              <a:lvl9pPr marL="2234662"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9pPr>
            </a:lstStyle>
            <a:p>
              <a:pPr marL="0" indent="0" algn="ctr">
                <a:spcBef>
                  <a:spcPts val="2400"/>
                </a:spcBef>
                <a:buNone/>
              </a:pPr>
              <a:r>
                <a:rPr lang="en-US" sz="2800" b="1" dirty="0">
                  <a:solidFill>
                    <a:schemeClr val="accent5"/>
                  </a:solidFill>
                  <a:latin typeface="+mn-lt"/>
                </a:rPr>
                <a:t>BAGGING STEPS</a:t>
              </a:r>
            </a:p>
            <a:p>
              <a:pPr marL="0" indent="0" algn="ctr">
                <a:spcBef>
                  <a:spcPts val="2400"/>
                </a:spcBef>
                <a:buNone/>
              </a:pPr>
              <a:endParaRPr lang="en-US" sz="2400" dirty="0">
                <a:latin typeface="+mn-lt"/>
              </a:endParaRPr>
            </a:p>
          </p:txBody>
        </p:sp>
      </p:grpSp>
    </p:spTree>
    <p:extLst>
      <p:ext uri="{BB962C8B-B14F-4D97-AF65-F5344CB8AC3E}">
        <p14:creationId xmlns:p14="http://schemas.microsoft.com/office/powerpoint/2010/main" val="208045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iterate type="lt">
                                    <p:tmAbs val="0"/>
                                  </p:iterate>
                                  <p:childTnLst>
                                    <p:set>
                                      <p:cBhvr>
                                        <p:cTn id="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4" presetClass="emph" presetSubtype="0" fill="hold" nodeType="clickEffect">
                                  <p:stCondLst>
                                    <p:cond delay="0"/>
                                  </p:stCondLst>
                                  <p:iterate type="lt">
                                    <p:tmPct val="0"/>
                                  </p:iterate>
                                  <p:childTnLst>
                                    <p:animClr clrSpc="hsl" dir="cw">
                                      <p:cBhvr override="childStyle">
                                        <p:cTn id="20" dur="10" fill="hold"/>
                                        <p:tgtEl>
                                          <p:spTgt spid="18">
                                            <p:txEl>
                                              <p:pRg st="0" end="0"/>
                                            </p:txEl>
                                          </p:spTgt>
                                        </p:tgtEl>
                                        <p:attrNameLst>
                                          <p:attrName>style.color</p:attrName>
                                        </p:attrNameLst>
                                      </p:cBhvr>
                                      <p:by>
                                        <p:hsl h="0" s="-12549" l="-25098"/>
                                      </p:by>
                                    </p:animClr>
                                    <p:animClr clrSpc="hsl" dir="cw">
                                      <p:cBhvr>
                                        <p:cTn id="21" dur="10" fill="hold"/>
                                        <p:tgtEl>
                                          <p:spTgt spid="18">
                                            <p:txEl>
                                              <p:pRg st="0" end="0"/>
                                            </p:txEl>
                                          </p:spTgt>
                                        </p:tgtEl>
                                        <p:attrNameLst>
                                          <p:attrName>fillcolor</p:attrName>
                                        </p:attrNameLst>
                                      </p:cBhvr>
                                      <p:by>
                                        <p:hsl h="0" s="-12549" l="-25098"/>
                                      </p:by>
                                    </p:animClr>
                                    <p:animClr clrSpc="hsl" dir="cw">
                                      <p:cBhvr>
                                        <p:cTn id="22" dur="10" fill="hold"/>
                                        <p:tgtEl>
                                          <p:spTgt spid="18">
                                            <p:txEl>
                                              <p:pRg st="0" end="0"/>
                                            </p:txEl>
                                          </p:spTgt>
                                        </p:tgtEl>
                                        <p:attrNameLst>
                                          <p:attrName>stroke.color</p:attrName>
                                        </p:attrNameLst>
                                      </p:cBhvr>
                                      <p:by>
                                        <p:hsl h="0" s="-12549" l="-25098"/>
                                      </p:by>
                                    </p:animClr>
                                    <p:set>
                                      <p:cBhvr>
                                        <p:cTn id="23" dur="10" fill="hold"/>
                                        <p:tgtEl>
                                          <p:spTgt spid="18">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Step 1: </a:t>
            </a:r>
            <a:r>
              <a:rPr lang="en-US" dirty="0" err="1"/>
              <a:t>Bootstraping</a:t>
            </a:r>
            <a:endParaRPr lang="en-US" b="1" u="sng" dirty="0"/>
          </a:p>
        </p:txBody>
      </p:sp>
      <p:sp>
        <p:nvSpPr>
          <p:cNvPr id="3" name="Content Placeholder 2">
            <a:extLst>
              <a:ext uri="{FF2B5EF4-FFF2-40B4-BE49-F238E27FC236}">
                <a16:creationId xmlns:a16="http://schemas.microsoft.com/office/drawing/2014/main" id="{7B05CABA-2F1E-F442-A713-231518D2A48A}"/>
              </a:ext>
            </a:extLst>
          </p:cNvPr>
          <p:cNvSpPr>
            <a:spLocks noGrp="1"/>
          </p:cNvSpPr>
          <p:nvPr>
            <p:ph idx="1"/>
          </p:nvPr>
        </p:nvSpPr>
        <p:spPr>
          <a:xfrm>
            <a:off x="298590" y="920425"/>
            <a:ext cx="8407528" cy="519128"/>
          </a:xfrm>
        </p:spPr>
        <p:txBody>
          <a:bodyPr>
            <a:normAutofit/>
          </a:bodyPr>
          <a:lstStyle/>
          <a:p>
            <a:pPr marL="0" indent="0">
              <a:spcBef>
                <a:spcPts val="2400"/>
              </a:spcBef>
              <a:buNone/>
            </a:pPr>
            <a:r>
              <a:rPr lang="en-US" sz="2400" dirty="0"/>
              <a:t>Sample training data uniformly with replacement</a:t>
            </a:r>
          </a:p>
          <a:p>
            <a:pPr>
              <a:spcBef>
                <a:spcPts val="2400"/>
              </a:spcBef>
              <a:buFont typeface="Arial" panose="020B0604020202020204" pitchFamily="34" charset="0"/>
              <a:buChar char="•"/>
            </a:pPr>
            <a:endParaRPr lang="en-US" sz="2400" dirty="0"/>
          </a:p>
        </p:txBody>
      </p:sp>
      <p:pic>
        <p:nvPicPr>
          <p:cNvPr id="5" name="Picture 4">
            <a:extLst>
              <a:ext uri="{FF2B5EF4-FFF2-40B4-BE49-F238E27FC236}">
                <a16:creationId xmlns:a16="http://schemas.microsoft.com/office/drawing/2014/main" id="{0885819F-F46A-0644-A63A-5C8B74CEFA93}"/>
              </a:ext>
            </a:extLst>
          </p:cNvPr>
          <p:cNvPicPr>
            <a:picLocks noChangeAspect="1"/>
          </p:cNvPicPr>
          <p:nvPr/>
        </p:nvPicPr>
        <p:blipFill rotWithShape="1">
          <a:blip r:embed="rId3">
            <a:extLst>
              <a:ext uri="{28A0092B-C50C-407E-A947-70E740481C1C}">
                <a14:useLocalDpi xmlns:a14="http://schemas.microsoft.com/office/drawing/2010/main" val="0"/>
              </a:ext>
            </a:extLst>
          </a:blip>
          <a:srcRect r="965"/>
          <a:stretch/>
        </p:blipFill>
        <p:spPr>
          <a:xfrm>
            <a:off x="464097" y="1856304"/>
            <a:ext cx="3603231" cy="2272532"/>
          </a:xfrm>
          <a:prstGeom prst="rect">
            <a:avLst/>
          </a:prstGeom>
        </p:spPr>
      </p:pic>
      <p:sp>
        <p:nvSpPr>
          <p:cNvPr id="6" name="Rectangle 5">
            <a:extLst>
              <a:ext uri="{FF2B5EF4-FFF2-40B4-BE49-F238E27FC236}">
                <a16:creationId xmlns:a16="http://schemas.microsoft.com/office/drawing/2014/main" id="{5CE24F7F-A08E-2942-ADD6-7B8079B7724D}"/>
              </a:ext>
            </a:extLst>
          </p:cNvPr>
          <p:cNvSpPr/>
          <p:nvPr/>
        </p:nvSpPr>
        <p:spPr>
          <a:xfrm>
            <a:off x="501168" y="3657600"/>
            <a:ext cx="3566160" cy="471236"/>
          </a:xfrm>
          <a:prstGeom prst="rect">
            <a:avLst/>
          </a:prstGeom>
          <a:solidFill>
            <a:srgbClr val="FFFF00">
              <a:alpha val="11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093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520258-A2B5-D742-A096-0AF0351CFF50}"/>
              </a:ext>
            </a:extLst>
          </p:cNvPr>
          <p:cNvPicPr>
            <a:picLocks noChangeAspect="1"/>
          </p:cNvPicPr>
          <p:nvPr/>
        </p:nvPicPr>
        <p:blipFill rotWithShape="1">
          <a:blip r:embed="rId3">
            <a:extLst>
              <a:ext uri="{28A0092B-C50C-407E-A947-70E740481C1C}">
                <a14:useLocalDpi xmlns:a14="http://schemas.microsoft.com/office/drawing/2010/main" val="0"/>
              </a:ext>
            </a:extLst>
          </a:blip>
          <a:srcRect l="26353" r="17304"/>
          <a:stretch/>
        </p:blipFill>
        <p:spPr>
          <a:xfrm>
            <a:off x="645944" y="608204"/>
            <a:ext cx="3471554" cy="4094199"/>
          </a:xfrm>
          <a:prstGeom prst="rect">
            <a:avLst/>
          </a:prstGeom>
        </p:spPr>
      </p:pic>
      <p:pic>
        <p:nvPicPr>
          <p:cNvPr id="8" name="Picture 7">
            <a:extLst>
              <a:ext uri="{FF2B5EF4-FFF2-40B4-BE49-F238E27FC236}">
                <a16:creationId xmlns:a16="http://schemas.microsoft.com/office/drawing/2014/main" id="{8005FB93-78A3-9440-926F-9FB9AE0BAE17}"/>
              </a:ext>
            </a:extLst>
          </p:cNvPr>
          <p:cNvPicPr>
            <a:picLocks noChangeAspect="1"/>
          </p:cNvPicPr>
          <p:nvPr/>
        </p:nvPicPr>
        <p:blipFill rotWithShape="1">
          <a:blip r:embed="rId4">
            <a:extLst>
              <a:ext uri="{28A0092B-C50C-407E-A947-70E740481C1C}">
                <a14:useLocalDpi xmlns:a14="http://schemas.microsoft.com/office/drawing/2010/main" val="0"/>
              </a:ext>
            </a:extLst>
          </a:blip>
          <a:srcRect b="11224"/>
          <a:stretch/>
        </p:blipFill>
        <p:spPr>
          <a:xfrm>
            <a:off x="4547217" y="608203"/>
            <a:ext cx="3311914" cy="1952965"/>
          </a:xfrm>
          <a:prstGeom prst="rect">
            <a:avLst/>
          </a:prstGeom>
        </p:spPr>
      </p:pic>
      <p:sp>
        <p:nvSpPr>
          <p:cNvPr id="9" name="Cross 8">
            <a:extLst>
              <a:ext uri="{FF2B5EF4-FFF2-40B4-BE49-F238E27FC236}">
                <a16:creationId xmlns:a16="http://schemas.microsoft.com/office/drawing/2014/main" id="{AB8DD785-8367-104C-8538-614BED5AB020}"/>
              </a:ext>
            </a:extLst>
          </p:cNvPr>
          <p:cNvSpPr/>
          <p:nvPr/>
        </p:nvSpPr>
        <p:spPr>
          <a:xfrm rot="2605841">
            <a:off x="8027018" y="838858"/>
            <a:ext cx="1115122" cy="1115122"/>
          </a:xfrm>
          <a:prstGeom prst="plus">
            <a:avLst>
              <a:gd name="adj" fmla="val 4184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5898557-2FEA-3B43-9CD0-08E63F08CE18}"/>
              </a:ext>
            </a:extLst>
          </p:cNvPr>
          <p:cNvPicPr>
            <a:picLocks noChangeAspect="1"/>
          </p:cNvPicPr>
          <p:nvPr/>
        </p:nvPicPr>
        <p:blipFill rotWithShape="1">
          <a:blip r:embed="rId5">
            <a:extLst>
              <a:ext uri="{28A0092B-C50C-407E-A947-70E740481C1C}">
                <a14:useLocalDpi xmlns:a14="http://schemas.microsoft.com/office/drawing/2010/main" val="0"/>
              </a:ext>
            </a:extLst>
          </a:blip>
          <a:srcRect l="5813" t="6989" r="12044" b="27471"/>
          <a:stretch/>
        </p:blipFill>
        <p:spPr>
          <a:xfrm>
            <a:off x="4547217" y="2749438"/>
            <a:ext cx="3311914" cy="1952965"/>
          </a:xfrm>
          <a:prstGeom prst="rect">
            <a:avLst/>
          </a:prstGeom>
        </p:spPr>
      </p:pic>
      <p:pic>
        <p:nvPicPr>
          <p:cNvPr id="16" name="Picture 15">
            <a:extLst>
              <a:ext uri="{FF2B5EF4-FFF2-40B4-BE49-F238E27FC236}">
                <a16:creationId xmlns:a16="http://schemas.microsoft.com/office/drawing/2014/main" id="{6EE8FFBF-6884-624C-9305-602072BBF2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2764" y="3242500"/>
            <a:ext cx="909118" cy="956966"/>
          </a:xfrm>
          <a:prstGeom prst="rect">
            <a:avLst/>
          </a:prstGeom>
        </p:spPr>
      </p:pic>
    </p:spTree>
    <p:extLst>
      <p:ext uri="{BB962C8B-B14F-4D97-AF65-F5344CB8AC3E}">
        <p14:creationId xmlns:p14="http://schemas.microsoft.com/office/powerpoint/2010/main" val="269040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Step 1: </a:t>
            </a:r>
            <a:r>
              <a:rPr lang="en-US" dirty="0" err="1"/>
              <a:t>Bootstraping</a:t>
            </a:r>
            <a:endParaRPr lang="en-US" b="1" u="sng" dirty="0"/>
          </a:p>
        </p:txBody>
      </p:sp>
      <p:sp>
        <p:nvSpPr>
          <p:cNvPr id="3" name="Content Placeholder 2">
            <a:extLst>
              <a:ext uri="{FF2B5EF4-FFF2-40B4-BE49-F238E27FC236}">
                <a16:creationId xmlns:a16="http://schemas.microsoft.com/office/drawing/2014/main" id="{7B05CABA-2F1E-F442-A713-231518D2A48A}"/>
              </a:ext>
            </a:extLst>
          </p:cNvPr>
          <p:cNvSpPr>
            <a:spLocks noGrp="1"/>
          </p:cNvSpPr>
          <p:nvPr>
            <p:ph idx="1"/>
          </p:nvPr>
        </p:nvSpPr>
        <p:spPr>
          <a:xfrm>
            <a:off x="298590" y="920425"/>
            <a:ext cx="8407528" cy="519128"/>
          </a:xfrm>
        </p:spPr>
        <p:txBody>
          <a:bodyPr>
            <a:normAutofit/>
          </a:bodyPr>
          <a:lstStyle/>
          <a:p>
            <a:pPr marL="0" indent="0">
              <a:spcBef>
                <a:spcPts val="2400"/>
              </a:spcBef>
              <a:buNone/>
            </a:pPr>
            <a:r>
              <a:rPr lang="en-US" sz="2400" dirty="0"/>
              <a:t>Sample training data uniformly with replacement</a:t>
            </a:r>
          </a:p>
          <a:p>
            <a:pPr>
              <a:spcBef>
                <a:spcPts val="2400"/>
              </a:spcBef>
              <a:buFont typeface="Arial" panose="020B0604020202020204" pitchFamily="34" charset="0"/>
              <a:buChar char="•"/>
            </a:pPr>
            <a:endParaRPr lang="en-US" sz="2400" dirty="0"/>
          </a:p>
        </p:txBody>
      </p:sp>
      <p:pic>
        <p:nvPicPr>
          <p:cNvPr id="5" name="Picture 4">
            <a:extLst>
              <a:ext uri="{FF2B5EF4-FFF2-40B4-BE49-F238E27FC236}">
                <a16:creationId xmlns:a16="http://schemas.microsoft.com/office/drawing/2014/main" id="{0885819F-F46A-0644-A63A-5C8B74CEF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97" y="1856304"/>
            <a:ext cx="3638346" cy="2272532"/>
          </a:xfrm>
          <a:prstGeom prst="rect">
            <a:avLst/>
          </a:prstGeom>
        </p:spPr>
      </p:pic>
      <p:sp>
        <p:nvSpPr>
          <p:cNvPr id="6" name="Rectangle 5">
            <a:extLst>
              <a:ext uri="{FF2B5EF4-FFF2-40B4-BE49-F238E27FC236}">
                <a16:creationId xmlns:a16="http://schemas.microsoft.com/office/drawing/2014/main" id="{5CE24F7F-A08E-2942-ADD6-7B8079B7724D}"/>
              </a:ext>
            </a:extLst>
          </p:cNvPr>
          <p:cNvSpPr/>
          <p:nvPr/>
        </p:nvSpPr>
        <p:spPr>
          <a:xfrm>
            <a:off x="501168" y="3657600"/>
            <a:ext cx="3566160" cy="471236"/>
          </a:xfrm>
          <a:prstGeom prst="rect">
            <a:avLst/>
          </a:prstGeom>
          <a:solidFill>
            <a:srgbClr val="FFFF00">
              <a:alpha val="11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00C8A6C-ADBE-354A-A2BA-48FEDF6D0A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7729" y="1345155"/>
            <a:ext cx="2648547" cy="3884021"/>
          </a:xfrm>
          <a:prstGeom prst="rect">
            <a:avLst/>
          </a:prstGeom>
        </p:spPr>
      </p:pic>
    </p:spTree>
    <p:extLst>
      <p:ext uri="{BB962C8B-B14F-4D97-AF65-F5344CB8AC3E}">
        <p14:creationId xmlns:p14="http://schemas.microsoft.com/office/powerpoint/2010/main" val="299900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Step 2: Fit tree to each</a:t>
            </a:r>
            <a:endParaRPr lang="en-US" b="1" u="sng" dirty="0"/>
          </a:p>
        </p:txBody>
      </p:sp>
      <p:pic>
        <p:nvPicPr>
          <p:cNvPr id="5" name="Picture 4">
            <a:extLst>
              <a:ext uri="{FF2B5EF4-FFF2-40B4-BE49-F238E27FC236}">
                <a16:creationId xmlns:a16="http://schemas.microsoft.com/office/drawing/2014/main" id="{0885819F-F46A-0644-A63A-5C8B74CEF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97" y="1856304"/>
            <a:ext cx="3638346" cy="2272532"/>
          </a:xfrm>
          <a:prstGeom prst="rect">
            <a:avLst/>
          </a:prstGeom>
        </p:spPr>
      </p:pic>
      <p:sp>
        <p:nvSpPr>
          <p:cNvPr id="6" name="Rectangle 5">
            <a:extLst>
              <a:ext uri="{FF2B5EF4-FFF2-40B4-BE49-F238E27FC236}">
                <a16:creationId xmlns:a16="http://schemas.microsoft.com/office/drawing/2014/main" id="{5CE24F7F-A08E-2942-ADD6-7B8079B7724D}"/>
              </a:ext>
            </a:extLst>
          </p:cNvPr>
          <p:cNvSpPr/>
          <p:nvPr/>
        </p:nvSpPr>
        <p:spPr>
          <a:xfrm>
            <a:off x="501168" y="3657600"/>
            <a:ext cx="3566160" cy="471236"/>
          </a:xfrm>
          <a:prstGeom prst="rect">
            <a:avLst/>
          </a:prstGeom>
          <a:solidFill>
            <a:srgbClr val="FFFF00">
              <a:alpha val="11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F4BA455-810F-1D4C-BFDC-625FA28562C0}"/>
              </a:ext>
            </a:extLst>
          </p:cNvPr>
          <p:cNvCxnSpPr/>
          <p:nvPr/>
        </p:nvCxnSpPr>
        <p:spPr>
          <a:xfrm>
            <a:off x="6726276" y="1902604"/>
            <a:ext cx="752697"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E5026DB-F063-8641-B5B5-003A83A8A0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2770" y="1286047"/>
            <a:ext cx="1333033" cy="1144840"/>
          </a:xfrm>
          <a:prstGeom prst="rect">
            <a:avLst/>
          </a:prstGeom>
        </p:spPr>
      </p:pic>
      <p:cxnSp>
        <p:nvCxnSpPr>
          <p:cNvPr id="10" name="Straight Arrow Connector 9">
            <a:extLst>
              <a:ext uri="{FF2B5EF4-FFF2-40B4-BE49-F238E27FC236}">
                <a16:creationId xmlns:a16="http://schemas.microsoft.com/office/drawing/2014/main" id="{F6FD2735-00F1-1F4B-B273-C91C27116F1D}"/>
              </a:ext>
            </a:extLst>
          </p:cNvPr>
          <p:cNvCxnSpPr/>
          <p:nvPr/>
        </p:nvCxnSpPr>
        <p:spPr>
          <a:xfrm>
            <a:off x="6726276" y="3272141"/>
            <a:ext cx="752697"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8158DFA-8F5F-804A-B1EF-6DDDC8D73B66}"/>
              </a:ext>
            </a:extLst>
          </p:cNvPr>
          <p:cNvCxnSpPr/>
          <p:nvPr/>
        </p:nvCxnSpPr>
        <p:spPr>
          <a:xfrm>
            <a:off x="6726276" y="4666168"/>
            <a:ext cx="752697"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44511EF-2D48-B847-B4C3-1422324552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2770" y="4026461"/>
            <a:ext cx="1333033" cy="1144840"/>
          </a:xfrm>
          <a:prstGeom prst="rect">
            <a:avLst/>
          </a:prstGeom>
        </p:spPr>
      </p:pic>
      <p:pic>
        <p:nvPicPr>
          <p:cNvPr id="17" name="Picture 16">
            <a:extLst>
              <a:ext uri="{FF2B5EF4-FFF2-40B4-BE49-F238E27FC236}">
                <a16:creationId xmlns:a16="http://schemas.microsoft.com/office/drawing/2014/main" id="{A2D5E2E4-F598-6342-BE8E-00DFC9DBCC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9980" y="2650334"/>
            <a:ext cx="1238613" cy="1156681"/>
          </a:xfrm>
          <a:prstGeom prst="rect">
            <a:avLst/>
          </a:prstGeom>
        </p:spPr>
      </p:pic>
      <p:pic>
        <p:nvPicPr>
          <p:cNvPr id="14" name="Picture 13">
            <a:extLst>
              <a:ext uri="{FF2B5EF4-FFF2-40B4-BE49-F238E27FC236}">
                <a16:creationId xmlns:a16="http://schemas.microsoft.com/office/drawing/2014/main" id="{AE1E747A-E349-7645-825D-1AA40A122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7729" y="1345155"/>
            <a:ext cx="2648547" cy="3884021"/>
          </a:xfrm>
          <a:prstGeom prst="rect">
            <a:avLst/>
          </a:prstGeom>
        </p:spPr>
      </p:pic>
    </p:spTree>
    <p:extLst>
      <p:ext uri="{BB962C8B-B14F-4D97-AF65-F5344CB8AC3E}">
        <p14:creationId xmlns:p14="http://schemas.microsoft.com/office/powerpoint/2010/main" val="536279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Step 3: Aggregate results</a:t>
            </a:r>
            <a:endParaRPr lang="en-US" b="1" u="sng" dirty="0"/>
          </a:p>
        </p:txBody>
      </p:sp>
      <p:pic>
        <p:nvPicPr>
          <p:cNvPr id="16" name="Picture 15">
            <a:extLst>
              <a:ext uri="{FF2B5EF4-FFF2-40B4-BE49-F238E27FC236}">
                <a16:creationId xmlns:a16="http://schemas.microsoft.com/office/drawing/2014/main" id="{3E06DBC9-73C2-AF43-81D2-720D4F7FE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066" y="1113090"/>
            <a:ext cx="1333033" cy="1144840"/>
          </a:xfrm>
          <a:prstGeom prst="rect">
            <a:avLst/>
          </a:prstGeom>
        </p:spPr>
      </p:pic>
      <p:pic>
        <p:nvPicPr>
          <p:cNvPr id="17" name="Picture 16">
            <a:extLst>
              <a:ext uri="{FF2B5EF4-FFF2-40B4-BE49-F238E27FC236}">
                <a16:creationId xmlns:a16="http://schemas.microsoft.com/office/drawing/2014/main" id="{D6B6EC30-0AE1-494A-BFA9-E45313192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066" y="3853504"/>
            <a:ext cx="1333033" cy="1144840"/>
          </a:xfrm>
          <a:prstGeom prst="rect">
            <a:avLst/>
          </a:prstGeom>
        </p:spPr>
      </p:pic>
      <p:pic>
        <p:nvPicPr>
          <p:cNvPr id="18" name="Picture 17">
            <a:extLst>
              <a:ext uri="{FF2B5EF4-FFF2-40B4-BE49-F238E27FC236}">
                <a16:creationId xmlns:a16="http://schemas.microsoft.com/office/drawing/2014/main" id="{24010634-A190-B149-8C5A-36AC04196C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5276" y="2477377"/>
            <a:ext cx="1238613" cy="1156681"/>
          </a:xfrm>
          <a:prstGeom prst="rect">
            <a:avLst/>
          </a:prstGeom>
        </p:spPr>
      </p:pic>
      <p:cxnSp>
        <p:nvCxnSpPr>
          <p:cNvPr id="20" name="Straight Arrow Connector 19">
            <a:extLst>
              <a:ext uri="{FF2B5EF4-FFF2-40B4-BE49-F238E27FC236}">
                <a16:creationId xmlns:a16="http://schemas.microsoft.com/office/drawing/2014/main" id="{F8B0B411-547A-9141-99F9-EAB531122D5E}"/>
              </a:ext>
            </a:extLst>
          </p:cNvPr>
          <p:cNvCxnSpPr>
            <a:cxnSpLocks/>
          </p:cNvCxnSpPr>
          <p:nvPr/>
        </p:nvCxnSpPr>
        <p:spPr>
          <a:xfrm flipV="1">
            <a:off x="2005186" y="1871422"/>
            <a:ext cx="957413" cy="77301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15E8E6-5DA1-4441-A3D4-893C37404492}"/>
              </a:ext>
            </a:extLst>
          </p:cNvPr>
          <p:cNvCxnSpPr>
            <a:cxnSpLocks/>
          </p:cNvCxnSpPr>
          <p:nvPr/>
        </p:nvCxnSpPr>
        <p:spPr>
          <a:xfrm>
            <a:off x="1969726" y="3338647"/>
            <a:ext cx="957413" cy="77301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BD5192A-7E2C-BB4A-A60D-7D0E5F538CE9}"/>
              </a:ext>
            </a:extLst>
          </p:cNvPr>
          <p:cNvCxnSpPr>
            <a:cxnSpLocks/>
          </p:cNvCxnSpPr>
          <p:nvPr/>
        </p:nvCxnSpPr>
        <p:spPr>
          <a:xfrm>
            <a:off x="1877501" y="2977160"/>
            <a:ext cx="105780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DAC602E-DB0D-F048-9CB2-87C07E410587}"/>
              </a:ext>
            </a:extLst>
          </p:cNvPr>
          <p:cNvSpPr txBox="1"/>
          <p:nvPr/>
        </p:nvSpPr>
        <p:spPr>
          <a:xfrm>
            <a:off x="298590" y="2689909"/>
            <a:ext cx="2006222" cy="573683"/>
          </a:xfrm>
          <a:prstGeom prst="rect">
            <a:avLst/>
          </a:prstGeom>
          <a:solidFill>
            <a:schemeClr val="bg1"/>
          </a:solidFill>
        </p:spPr>
        <p:txBody>
          <a:bodyPr vert="horz" wrap="square" lIns="0" tIns="91440" rIns="0" bIns="91440" rtlCol="0">
            <a:spAutoFit/>
          </a:bodyPr>
          <a:lstStyle/>
          <a:p>
            <a:pPr marL="12700" marR="5080" algn="ctr">
              <a:lnSpc>
                <a:spcPts val="3200"/>
              </a:lnSpc>
              <a:spcBef>
                <a:spcPts val="240"/>
              </a:spcBef>
            </a:pPr>
            <a:r>
              <a:rPr lang="en-US" sz="2400" dirty="0">
                <a:solidFill>
                  <a:schemeClr val="tx1">
                    <a:lumMod val="65000"/>
                    <a:lumOff val="35000"/>
                  </a:schemeClr>
                </a:solidFill>
                <a:latin typeface="Calibri" panose="020F0502020204030204" pitchFamily="34" charset="0"/>
                <a:cs typeface="Calibri" panose="020F0502020204030204" pitchFamily="34" charset="0"/>
              </a:rPr>
              <a:t>Observation</a:t>
            </a:r>
          </a:p>
        </p:txBody>
      </p:sp>
      <p:grpSp>
        <p:nvGrpSpPr>
          <p:cNvPr id="35" name="Group 34">
            <a:extLst>
              <a:ext uri="{FF2B5EF4-FFF2-40B4-BE49-F238E27FC236}">
                <a16:creationId xmlns:a16="http://schemas.microsoft.com/office/drawing/2014/main" id="{85C0348F-B6ED-564F-ACB0-98C6A3E8B8EA}"/>
              </a:ext>
            </a:extLst>
          </p:cNvPr>
          <p:cNvGrpSpPr/>
          <p:nvPr/>
        </p:nvGrpSpPr>
        <p:grpSpPr>
          <a:xfrm>
            <a:off x="4459491" y="1323575"/>
            <a:ext cx="1437701" cy="3392204"/>
            <a:chOff x="4418547" y="1323575"/>
            <a:chExt cx="1437701" cy="3392204"/>
          </a:xfrm>
        </p:grpSpPr>
        <p:cxnSp>
          <p:nvCxnSpPr>
            <p:cNvPr id="27" name="Straight Arrow Connector 26">
              <a:extLst>
                <a:ext uri="{FF2B5EF4-FFF2-40B4-BE49-F238E27FC236}">
                  <a16:creationId xmlns:a16="http://schemas.microsoft.com/office/drawing/2014/main" id="{AEBBB750-C5DE-E244-BDE6-C8BE626A46D3}"/>
                </a:ext>
              </a:extLst>
            </p:cNvPr>
            <p:cNvCxnSpPr>
              <a:cxnSpLocks/>
            </p:cNvCxnSpPr>
            <p:nvPr/>
          </p:nvCxnSpPr>
          <p:spPr>
            <a:xfrm>
              <a:off x="4418547" y="3046310"/>
              <a:ext cx="604117"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C42F65-AC39-884D-AA2E-7668911BE2AD}"/>
                </a:ext>
              </a:extLst>
            </p:cNvPr>
            <p:cNvCxnSpPr>
              <a:cxnSpLocks/>
            </p:cNvCxnSpPr>
            <p:nvPr/>
          </p:nvCxnSpPr>
          <p:spPr>
            <a:xfrm>
              <a:off x="4418547" y="1685510"/>
              <a:ext cx="604117"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41A7742-7BF2-944F-8406-F8CC8294C09B}"/>
                </a:ext>
              </a:extLst>
            </p:cNvPr>
            <p:cNvCxnSpPr>
              <a:cxnSpLocks/>
            </p:cNvCxnSpPr>
            <p:nvPr/>
          </p:nvCxnSpPr>
          <p:spPr>
            <a:xfrm>
              <a:off x="4418547" y="4380443"/>
              <a:ext cx="604117"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63EADE0-A962-E64D-B4DA-ADD85AA0E6B3}"/>
                </a:ext>
              </a:extLst>
            </p:cNvPr>
            <p:cNvSpPr>
              <a:spLocks noChangeAspect="1"/>
            </p:cNvSpPr>
            <p:nvPr/>
          </p:nvSpPr>
          <p:spPr>
            <a:xfrm>
              <a:off x="5252131" y="1323575"/>
              <a:ext cx="604117" cy="604117"/>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33" name="Oval 32">
              <a:extLst>
                <a:ext uri="{FF2B5EF4-FFF2-40B4-BE49-F238E27FC236}">
                  <a16:creationId xmlns:a16="http://schemas.microsoft.com/office/drawing/2014/main" id="{C7BC9079-2EB7-8944-BAB7-BD07830E2C5F}"/>
                </a:ext>
              </a:extLst>
            </p:cNvPr>
            <p:cNvSpPr>
              <a:spLocks noChangeAspect="1"/>
            </p:cNvSpPr>
            <p:nvPr/>
          </p:nvSpPr>
          <p:spPr>
            <a:xfrm>
              <a:off x="5252131" y="2722560"/>
              <a:ext cx="604117" cy="604117"/>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34" name="Oval 33">
              <a:extLst>
                <a:ext uri="{FF2B5EF4-FFF2-40B4-BE49-F238E27FC236}">
                  <a16:creationId xmlns:a16="http://schemas.microsoft.com/office/drawing/2014/main" id="{AC0D51FE-F5F0-444D-A54A-77C1FC30E1F5}"/>
                </a:ext>
              </a:extLst>
            </p:cNvPr>
            <p:cNvSpPr>
              <a:spLocks noChangeAspect="1"/>
            </p:cNvSpPr>
            <p:nvPr/>
          </p:nvSpPr>
          <p:spPr>
            <a:xfrm>
              <a:off x="5252131" y="4111662"/>
              <a:ext cx="604117" cy="604117"/>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grpSp>
      <p:grpSp>
        <p:nvGrpSpPr>
          <p:cNvPr id="39" name="Group 38">
            <a:extLst>
              <a:ext uri="{FF2B5EF4-FFF2-40B4-BE49-F238E27FC236}">
                <a16:creationId xmlns:a16="http://schemas.microsoft.com/office/drawing/2014/main" id="{A39888FE-B14C-644E-9269-F80BADFA5090}"/>
              </a:ext>
            </a:extLst>
          </p:cNvPr>
          <p:cNvGrpSpPr/>
          <p:nvPr/>
        </p:nvGrpSpPr>
        <p:grpSpPr>
          <a:xfrm>
            <a:off x="6199412" y="919510"/>
            <a:ext cx="2507377" cy="3816904"/>
            <a:chOff x="6513310" y="919510"/>
            <a:chExt cx="2507377" cy="3816904"/>
          </a:xfrm>
        </p:grpSpPr>
        <p:sp>
          <p:nvSpPr>
            <p:cNvPr id="36" name="Right Brace 35">
              <a:extLst>
                <a:ext uri="{FF2B5EF4-FFF2-40B4-BE49-F238E27FC236}">
                  <a16:creationId xmlns:a16="http://schemas.microsoft.com/office/drawing/2014/main" id="{B133A8FD-0515-664E-A4C8-5F8C333860B6}"/>
                </a:ext>
              </a:extLst>
            </p:cNvPr>
            <p:cNvSpPr/>
            <p:nvPr/>
          </p:nvSpPr>
          <p:spPr>
            <a:xfrm>
              <a:off x="6513310" y="1291152"/>
              <a:ext cx="559558" cy="3445262"/>
            </a:xfrm>
            <a:prstGeom prst="rightBrace">
              <a:avLst/>
            </a:pr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tx1">
                    <a:lumMod val="65000"/>
                    <a:lumOff val="35000"/>
                  </a:schemeClr>
                </a:solidFill>
                <a:latin typeface="Calibri" panose="020F0502020204030204" pitchFamily="34" charset="0"/>
                <a:cs typeface="Calibri" panose="020F0502020204030204" pitchFamily="34" charset="0"/>
              </a:endParaRPr>
            </a:p>
          </p:txBody>
        </p:sp>
        <p:sp>
          <p:nvSpPr>
            <p:cNvPr id="37" name="Oval 36">
              <a:extLst>
                <a:ext uri="{FF2B5EF4-FFF2-40B4-BE49-F238E27FC236}">
                  <a16:creationId xmlns:a16="http://schemas.microsoft.com/office/drawing/2014/main" id="{8306802D-916E-BB4A-8982-ED0D2B505FFD}"/>
                </a:ext>
              </a:extLst>
            </p:cNvPr>
            <p:cNvSpPr>
              <a:spLocks noChangeAspect="1"/>
            </p:cNvSpPr>
            <p:nvPr/>
          </p:nvSpPr>
          <p:spPr>
            <a:xfrm>
              <a:off x="7725533" y="2689909"/>
              <a:ext cx="604117" cy="604117"/>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lumMod val="65000"/>
                    <a:lumOff val="35000"/>
                  </a:schemeClr>
                </a:solidFill>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4DC45007-3DF7-1449-8A2A-0D75BD4C2E2E}"/>
                </a:ext>
              </a:extLst>
            </p:cNvPr>
            <p:cNvSpPr txBox="1"/>
            <p:nvPr/>
          </p:nvSpPr>
          <p:spPr>
            <a:xfrm>
              <a:off x="7014465" y="919510"/>
              <a:ext cx="2006222" cy="1412246"/>
            </a:xfrm>
            <a:prstGeom prst="rect">
              <a:avLst/>
            </a:prstGeom>
            <a:solidFill>
              <a:schemeClr val="bg1"/>
            </a:solidFill>
          </p:spPr>
          <p:txBody>
            <a:bodyPr vert="horz" wrap="square" lIns="0" tIns="91440" rIns="0" bIns="91440" rtlCol="0">
              <a:spAutoFit/>
            </a:bodyPr>
            <a:lstStyle/>
            <a:p>
              <a:pPr marL="12700" marR="5080" algn="ctr">
                <a:lnSpc>
                  <a:spcPts val="3200"/>
                </a:lnSpc>
                <a:spcBef>
                  <a:spcPts val="240"/>
                </a:spcBef>
              </a:pPr>
              <a:r>
                <a:rPr lang="en-US" sz="2400" b="1" dirty="0">
                  <a:solidFill>
                    <a:schemeClr val="tx1">
                      <a:lumMod val="65000"/>
                      <a:lumOff val="35000"/>
                    </a:schemeClr>
                  </a:solidFill>
                  <a:latin typeface="Calibri" panose="020F0502020204030204" pitchFamily="34" charset="0"/>
                  <a:cs typeface="Calibri" panose="020F0502020204030204" pitchFamily="34" charset="0"/>
                </a:rPr>
                <a:t>Classification:</a:t>
              </a:r>
            </a:p>
            <a:p>
              <a:pPr marL="12700" marR="5080" algn="ctr">
                <a:lnSpc>
                  <a:spcPts val="3200"/>
                </a:lnSpc>
                <a:spcBef>
                  <a:spcPts val="240"/>
                </a:spcBef>
              </a:pPr>
              <a:r>
                <a:rPr lang="en-US" sz="2400" dirty="0">
                  <a:solidFill>
                    <a:schemeClr val="tx1">
                      <a:lumMod val="65000"/>
                      <a:lumOff val="35000"/>
                    </a:schemeClr>
                  </a:solidFill>
                  <a:latin typeface="Calibri" panose="020F0502020204030204" pitchFamily="34" charset="0"/>
                  <a:cs typeface="Calibri" panose="020F0502020204030204" pitchFamily="34" charset="0"/>
                </a:rPr>
                <a:t>Vote for final prediction</a:t>
              </a:r>
            </a:p>
          </p:txBody>
        </p:sp>
      </p:grpSp>
      <p:sp>
        <p:nvSpPr>
          <p:cNvPr id="40" name="TextBox 39">
            <a:extLst>
              <a:ext uri="{FF2B5EF4-FFF2-40B4-BE49-F238E27FC236}">
                <a16:creationId xmlns:a16="http://schemas.microsoft.com/office/drawing/2014/main" id="{BF7EA1E8-0522-A343-A91C-A8B1B6512BFD}"/>
              </a:ext>
            </a:extLst>
          </p:cNvPr>
          <p:cNvSpPr txBox="1"/>
          <p:nvPr/>
        </p:nvSpPr>
        <p:spPr>
          <a:xfrm>
            <a:off x="6711735" y="3719241"/>
            <a:ext cx="2006222" cy="976229"/>
          </a:xfrm>
          <a:prstGeom prst="rect">
            <a:avLst/>
          </a:prstGeom>
          <a:solidFill>
            <a:schemeClr val="bg1"/>
          </a:solidFill>
        </p:spPr>
        <p:txBody>
          <a:bodyPr vert="horz" wrap="square" lIns="0" tIns="91440" rIns="0" bIns="91440" rtlCol="0">
            <a:spAutoFit/>
          </a:bodyPr>
          <a:lstStyle/>
          <a:p>
            <a:pPr marL="12700" marR="5080" algn="ctr">
              <a:lnSpc>
                <a:spcPts val="3200"/>
              </a:lnSpc>
              <a:spcBef>
                <a:spcPts val="240"/>
              </a:spcBef>
            </a:pPr>
            <a:r>
              <a:rPr lang="en-US" sz="2400" b="1" dirty="0">
                <a:solidFill>
                  <a:schemeClr val="tx1">
                    <a:lumMod val="65000"/>
                    <a:lumOff val="35000"/>
                  </a:schemeClr>
                </a:solidFill>
                <a:latin typeface="Calibri" panose="020F0502020204030204" pitchFamily="34" charset="0"/>
                <a:cs typeface="Calibri" panose="020F0502020204030204" pitchFamily="34" charset="0"/>
              </a:rPr>
              <a:t>Regression: </a:t>
            </a:r>
            <a:r>
              <a:rPr lang="en-US" sz="2400" dirty="0">
                <a:solidFill>
                  <a:schemeClr val="tx1">
                    <a:lumMod val="65000"/>
                    <a:lumOff val="35000"/>
                  </a:schemeClr>
                </a:solidFill>
                <a:latin typeface="Calibri" panose="020F0502020204030204" pitchFamily="34" charset="0"/>
                <a:cs typeface="Calibri" panose="020F0502020204030204" pitchFamily="34" charset="0"/>
              </a:rPr>
              <a:t>Average value</a:t>
            </a:r>
          </a:p>
        </p:txBody>
      </p:sp>
    </p:spTree>
    <p:extLst>
      <p:ext uri="{BB962C8B-B14F-4D97-AF65-F5344CB8AC3E}">
        <p14:creationId xmlns:p14="http://schemas.microsoft.com/office/powerpoint/2010/main" val="120560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Bagging</a:t>
            </a:r>
            <a:endParaRPr lang="en-US" b="1" u="sng" dirty="0"/>
          </a:p>
        </p:txBody>
      </p:sp>
      <p:sp>
        <p:nvSpPr>
          <p:cNvPr id="3" name="Content Placeholder 2">
            <a:extLst>
              <a:ext uri="{FF2B5EF4-FFF2-40B4-BE49-F238E27FC236}">
                <a16:creationId xmlns:a16="http://schemas.microsoft.com/office/drawing/2014/main" id="{7B05CABA-2F1E-F442-A713-231518D2A48A}"/>
              </a:ext>
            </a:extLst>
          </p:cNvPr>
          <p:cNvSpPr>
            <a:spLocks noGrp="1"/>
          </p:cNvSpPr>
          <p:nvPr>
            <p:ph idx="1"/>
          </p:nvPr>
        </p:nvSpPr>
        <p:spPr>
          <a:xfrm>
            <a:off x="4101815" y="1015050"/>
            <a:ext cx="5211785" cy="3869514"/>
          </a:xfrm>
        </p:spPr>
        <p:txBody>
          <a:bodyPr>
            <a:normAutofit/>
          </a:bodyPr>
          <a:lstStyle/>
          <a:p>
            <a:pPr>
              <a:spcBef>
                <a:spcPts val="2400"/>
              </a:spcBef>
              <a:buFont typeface="Arial" panose="020B0604020202020204" pitchFamily="34" charset="0"/>
              <a:buChar char="•"/>
            </a:pPr>
            <a:r>
              <a:rPr lang="en-US" sz="2400" dirty="0"/>
              <a:t>Including more trees reduces variance without greatly increasing bias</a:t>
            </a:r>
          </a:p>
          <a:p>
            <a:pPr>
              <a:spcBef>
                <a:spcPts val="2400"/>
              </a:spcBef>
              <a:buFont typeface="Arial" panose="020B0604020202020204" pitchFamily="34" charset="0"/>
              <a:buChar char="•"/>
            </a:pPr>
            <a:r>
              <a:rPr lang="en-US" sz="2400" dirty="0"/>
              <a:t>Corrects decision tree overfitting</a:t>
            </a:r>
          </a:p>
          <a:p>
            <a:pPr>
              <a:spcBef>
                <a:spcPts val="2400"/>
              </a:spcBef>
              <a:buFont typeface="Arial" panose="020B0604020202020204" pitchFamily="34" charset="0"/>
              <a:buChar char="•"/>
            </a:pPr>
            <a:r>
              <a:rPr lang="en-US" sz="2400" dirty="0"/>
              <a:t>Can yield correlated trees if some features especially strong predictors</a:t>
            </a:r>
          </a:p>
          <a:p>
            <a:pPr>
              <a:spcBef>
                <a:spcPts val="2400"/>
              </a:spcBef>
              <a:buFont typeface="Arial" panose="020B0604020202020204" pitchFamily="34" charset="0"/>
              <a:buChar char="•"/>
            </a:pPr>
            <a:endParaRPr lang="en-US" sz="2400" dirty="0"/>
          </a:p>
        </p:txBody>
      </p:sp>
      <p:cxnSp>
        <p:nvCxnSpPr>
          <p:cNvPr id="10" name="Straight Arrow Connector 9">
            <a:extLst>
              <a:ext uri="{FF2B5EF4-FFF2-40B4-BE49-F238E27FC236}">
                <a16:creationId xmlns:a16="http://schemas.microsoft.com/office/drawing/2014/main" id="{05AF6AE7-23C7-D24C-ACAF-9DA463564C4D}"/>
              </a:ext>
            </a:extLst>
          </p:cNvPr>
          <p:cNvCxnSpPr/>
          <p:nvPr/>
        </p:nvCxnSpPr>
        <p:spPr>
          <a:xfrm>
            <a:off x="1584746" y="1764100"/>
            <a:ext cx="752697"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E7F0454-B920-E44B-8EFD-D5DD04B33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240" y="1193843"/>
            <a:ext cx="1333033" cy="1144840"/>
          </a:xfrm>
          <a:prstGeom prst="rect">
            <a:avLst/>
          </a:prstGeom>
        </p:spPr>
      </p:pic>
      <p:cxnSp>
        <p:nvCxnSpPr>
          <p:cNvPr id="12" name="Straight Arrow Connector 11">
            <a:extLst>
              <a:ext uri="{FF2B5EF4-FFF2-40B4-BE49-F238E27FC236}">
                <a16:creationId xmlns:a16="http://schemas.microsoft.com/office/drawing/2014/main" id="{26F50239-CE54-4B4D-9A8A-B2986108FDA6}"/>
              </a:ext>
            </a:extLst>
          </p:cNvPr>
          <p:cNvCxnSpPr/>
          <p:nvPr/>
        </p:nvCxnSpPr>
        <p:spPr>
          <a:xfrm>
            <a:off x="1584746" y="3111697"/>
            <a:ext cx="752697"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0CFE519-EDE1-1949-8A43-142A4504F26F}"/>
              </a:ext>
            </a:extLst>
          </p:cNvPr>
          <p:cNvCxnSpPr/>
          <p:nvPr/>
        </p:nvCxnSpPr>
        <p:spPr>
          <a:xfrm>
            <a:off x="1584746" y="4436274"/>
            <a:ext cx="752697"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DA4CAFE-B15E-C64F-B365-76D29E46C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240" y="3866017"/>
            <a:ext cx="1333033" cy="1144840"/>
          </a:xfrm>
          <a:prstGeom prst="rect">
            <a:avLst/>
          </a:prstGeom>
        </p:spPr>
      </p:pic>
      <p:pic>
        <p:nvPicPr>
          <p:cNvPr id="15" name="Picture 14">
            <a:extLst>
              <a:ext uri="{FF2B5EF4-FFF2-40B4-BE49-F238E27FC236}">
                <a16:creationId xmlns:a16="http://schemas.microsoft.com/office/drawing/2014/main" id="{72735600-28B8-414C-BB20-7FF3AAFBC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450" y="2489890"/>
            <a:ext cx="1238613" cy="1156681"/>
          </a:xfrm>
          <a:prstGeom prst="rect">
            <a:avLst/>
          </a:prstGeom>
        </p:spPr>
      </p:pic>
      <p:pic>
        <p:nvPicPr>
          <p:cNvPr id="5" name="Picture 4">
            <a:extLst>
              <a:ext uri="{FF2B5EF4-FFF2-40B4-BE49-F238E27FC236}">
                <a16:creationId xmlns:a16="http://schemas.microsoft.com/office/drawing/2014/main" id="{94DB4708-8C12-154D-BAAF-9461DE956424}"/>
              </a:ext>
            </a:extLst>
          </p:cNvPr>
          <p:cNvPicPr>
            <a:picLocks noChangeAspect="1"/>
          </p:cNvPicPr>
          <p:nvPr/>
        </p:nvPicPr>
        <p:blipFill rotWithShape="1">
          <a:blip r:embed="rId5">
            <a:extLst>
              <a:ext uri="{28A0092B-C50C-407E-A947-70E740481C1C}">
                <a14:useLocalDpi xmlns:a14="http://schemas.microsoft.com/office/drawing/2010/main" val="0"/>
              </a:ext>
            </a:extLst>
          </a:blip>
          <a:srcRect l="3395"/>
          <a:stretch/>
        </p:blipFill>
        <p:spPr>
          <a:xfrm>
            <a:off x="395785" y="1234787"/>
            <a:ext cx="1496800" cy="3657600"/>
          </a:xfrm>
          <a:prstGeom prst="rect">
            <a:avLst/>
          </a:prstGeom>
        </p:spPr>
      </p:pic>
      <p:sp>
        <p:nvSpPr>
          <p:cNvPr id="16" name="Content Placeholder 2">
            <a:extLst>
              <a:ext uri="{FF2B5EF4-FFF2-40B4-BE49-F238E27FC236}">
                <a16:creationId xmlns:a16="http://schemas.microsoft.com/office/drawing/2014/main" id="{1B283FA8-DD25-764F-8472-839AA0FAB45C}"/>
              </a:ext>
            </a:extLst>
          </p:cNvPr>
          <p:cNvSpPr txBox="1">
            <a:spLocks/>
          </p:cNvSpPr>
          <p:nvPr/>
        </p:nvSpPr>
        <p:spPr>
          <a:xfrm>
            <a:off x="5441783" y="3854333"/>
            <a:ext cx="2243903" cy="1030231"/>
          </a:xfrm>
          <a:prstGeom prst="rect">
            <a:avLst/>
          </a:prstGeom>
          <a:solidFill>
            <a:srgbClr val="F5FFA6"/>
          </a:solidFill>
          <a:ln>
            <a:solidFill>
              <a:schemeClr val="tx1"/>
            </a:solidFill>
          </a:ln>
          <a:effectLst>
            <a:outerShdw blurRad="50800" dist="38100" dir="2700000" algn="tl" rotWithShape="0">
              <a:prstClr val="black">
                <a:alpha val="40000"/>
              </a:prstClr>
            </a:outerShdw>
          </a:effectLst>
        </p:spPr>
        <p:txBody>
          <a:bodyPr vert="horz" lIns="91440" tIns="45720" rIns="91440" bIns="45720" rtlCol="0">
            <a:normAutofit/>
          </a:bodyPr>
          <a:lstStyle>
            <a:lvl1pPr marL="197176" indent="-197176" algn="l" defTabSz="262901" rtl="0" eaLnBrk="1" latinLnBrk="0" hangingPunct="1">
              <a:spcBef>
                <a:spcPts val="575"/>
              </a:spcBef>
              <a:spcAft>
                <a:spcPts val="0"/>
              </a:spcAft>
              <a:buClr>
                <a:schemeClr val="bg2">
                  <a:lumMod val="40000"/>
                  <a:lumOff val="60000"/>
                </a:schemeClr>
              </a:buClr>
              <a:buSzPct val="80000"/>
              <a:buFont typeface="Wingdings 3" charset="2"/>
              <a:buChar char=""/>
              <a:defRPr sz="32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427215" indent="-164314" algn="l" defTabSz="262901" rtl="0" eaLnBrk="1" latinLnBrk="0" hangingPunct="1">
              <a:spcBef>
                <a:spcPts val="575"/>
              </a:spcBef>
              <a:spcAft>
                <a:spcPts val="0"/>
              </a:spcAft>
              <a:buClr>
                <a:schemeClr val="bg2">
                  <a:lumMod val="40000"/>
                  <a:lumOff val="60000"/>
                </a:schemeClr>
              </a:buClr>
              <a:buSzPct val="80000"/>
              <a:buFont typeface="Wingdings 3" charset="2"/>
              <a:buChar char=""/>
              <a:defRPr sz="28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657254"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4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920155"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183056"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441013"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6pPr>
            <a:lvl7pPr marL="1708859"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7pPr>
            <a:lvl8pPr marL="1971761"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8pPr>
            <a:lvl9pPr marL="2234662"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9pPr>
          </a:lstStyle>
          <a:p>
            <a:pPr marL="0" indent="0">
              <a:spcBef>
                <a:spcPts val="0"/>
              </a:spcBef>
              <a:buNone/>
            </a:pPr>
            <a:r>
              <a:rPr lang="en-US" sz="1800" b="1" i="1" dirty="0">
                <a:latin typeface="+mn-lt"/>
              </a:rPr>
              <a:t>SOLUTION</a:t>
            </a:r>
          </a:p>
          <a:p>
            <a:pPr marL="0" indent="0" algn="ctr">
              <a:spcBef>
                <a:spcPts val="0"/>
              </a:spcBef>
              <a:buNone/>
            </a:pPr>
            <a:endParaRPr lang="en-US" sz="1200" dirty="0">
              <a:latin typeface="+mn-lt"/>
            </a:endParaRPr>
          </a:p>
          <a:p>
            <a:pPr marL="0" indent="0" algn="ctr">
              <a:spcBef>
                <a:spcPts val="0"/>
              </a:spcBef>
              <a:buNone/>
            </a:pPr>
            <a:r>
              <a:rPr lang="en-US" sz="2397" dirty="0">
                <a:latin typeface="+mn-lt"/>
              </a:rPr>
              <a:t>Random Forests</a:t>
            </a:r>
          </a:p>
        </p:txBody>
      </p:sp>
    </p:spTree>
    <p:extLst>
      <p:ext uri="{BB962C8B-B14F-4D97-AF65-F5344CB8AC3E}">
        <p14:creationId xmlns:p14="http://schemas.microsoft.com/office/powerpoint/2010/main" val="315102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466EB-7AB9-924D-A73A-CFC5578A7734}"/>
              </a:ext>
            </a:extLst>
          </p:cNvPr>
          <p:cNvSpPr>
            <a:spLocks noGrp="1"/>
          </p:cNvSpPr>
          <p:nvPr>
            <p:ph type="ctrTitle"/>
          </p:nvPr>
        </p:nvSpPr>
        <p:spPr/>
        <p:txBody>
          <a:bodyPr/>
          <a:lstStyle/>
          <a:p>
            <a:r>
              <a:rPr lang="en-US" dirty="0"/>
              <a:t>Random Forests</a:t>
            </a:r>
          </a:p>
        </p:txBody>
      </p:sp>
      <p:sp>
        <p:nvSpPr>
          <p:cNvPr id="3" name="Subtitle 2">
            <a:extLst>
              <a:ext uri="{FF2B5EF4-FFF2-40B4-BE49-F238E27FC236}">
                <a16:creationId xmlns:a16="http://schemas.microsoft.com/office/drawing/2014/main" id="{51D43EDD-B874-D548-880E-EC374DBB08E6}"/>
              </a:ext>
            </a:extLst>
          </p:cNvPr>
          <p:cNvSpPr>
            <a:spLocks noGrp="1"/>
          </p:cNvSpPr>
          <p:nvPr>
            <p:ph type="subTitle" idx="1"/>
          </p:nvPr>
        </p:nvSpPr>
        <p:spPr/>
        <p:txBody>
          <a:bodyPr>
            <a:normAutofit fontScale="92500" lnSpcReduction="20000"/>
          </a:bodyPr>
          <a:lstStyle/>
          <a:p>
            <a:r>
              <a:rPr lang="en-US" i="1" dirty="0"/>
              <a:t>Bagging with more randomness!</a:t>
            </a:r>
          </a:p>
        </p:txBody>
      </p:sp>
    </p:spTree>
    <p:extLst>
      <p:ext uri="{BB962C8B-B14F-4D97-AF65-F5344CB8AC3E}">
        <p14:creationId xmlns:p14="http://schemas.microsoft.com/office/powerpoint/2010/main" val="298441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Feature Bagging</a:t>
            </a:r>
            <a:endParaRPr lang="en-US" b="1" u="sng" dirty="0"/>
          </a:p>
        </p:txBody>
      </p:sp>
      <p:sp>
        <p:nvSpPr>
          <p:cNvPr id="3" name="Content Placeholder 2">
            <a:extLst>
              <a:ext uri="{FF2B5EF4-FFF2-40B4-BE49-F238E27FC236}">
                <a16:creationId xmlns:a16="http://schemas.microsoft.com/office/drawing/2014/main" id="{7B05CABA-2F1E-F442-A713-231518D2A48A}"/>
              </a:ext>
            </a:extLst>
          </p:cNvPr>
          <p:cNvSpPr>
            <a:spLocks noGrp="1"/>
          </p:cNvSpPr>
          <p:nvPr>
            <p:ph idx="1"/>
          </p:nvPr>
        </p:nvSpPr>
        <p:spPr>
          <a:xfrm>
            <a:off x="298591" y="1144420"/>
            <a:ext cx="4662088" cy="3869514"/>
          </a:xfrm>
        </p:spPr>
        <p:txBody>
          <a:bodyPr>
            <a:normAutofit/>
          </a:bodyPr>
          <a:lstStyle/>
          <a:p>
            <a:pPr>
              <a:spcBef>
                <a:spcPts val="2400"/>
              </a:spcBef>
              <a:buFont typeface="Arial" panose="020B0604020202020204" pitchFamily="34" charset="0"/>
              <a:buChar char="•"/>
            </a:pPr>
            <a:r>
              <a:rPr lang="en-US" sz="2400" dirty="0"/>
              <a:t>Introduce randomness when building each tree</a:t>
            </a:r>
          </a:p>
          <a:p>
            <a:pPr>
              <a:spcBef>
                <a:spcPts val="2400"/>
              </a:spcBef>
              <a:buFont typeface="Arial" panose="020B0604020202020204" pitchFamily="34" charset="0"/>
              <a:buChar char="•"/>
            </a:pPr>
            <a:r>
              <a:rPr lang="en-US" sz="2400" dirty="0"/>
              <a:t>At each split, only consider a subset of the </a:t>
            </a:r>
            <a:r>
              <a:rPr lang="en-US" sz="2400" i="1" dirty="0"/>
              <a:t>m </a:t>
            </a:r>
            <a:r>
              <a:rPr lang="en-US" sz="2400" dirty="0"/>
              <a:t>features</a:t>
            </a:r>
          </a:p>
          <a:p>
            <a:pPr>
              <a:spcBef>
                <a:spcPts val="2400"/>
              </a:spcBef>
              <a:buFont typeface="Arial" panose="020B0604020202020204" pitchFamily="34" charset="0"/>
              <a:buChar char="•"/>
            </a:pPr>
            <a:r>
              <a:rPr lang="en-US" sz="2400" dirty="0"/>
              <a:t>Each feature now has opportunity to influence outcome</a:t>
            </a:r>
          </a:p>
          <a:p>
            <a:pPr>
              <a:spcBef>
                <a:spcPts val="2400"/>
              </a:spcBef>
              <a:buFont typeface="Arial" panose="020B0604020202020204" pitchFamily="34" charset="0"/>
              <a:buChar char="•"/>
            </a:pPr>
            <a:r>
              <a:rPr lang="en-US" sz="2400" dirty="0"/>
              <a:t>Trees now decorrelated</a:t>
            </a:r>
          </a:p>
        </p:txBody>
      </p:sp>
      <p:sp>
        <p:nvSpPr>
          <p:cNvPr id="8" name="Rectangle 7">
            <a:extLst>
              <a:ext uri="{FF2B5EF4-FFF2-40B4-BE49-F238E27FC236}">
                <a16:creationId xmlns:a16="http://schemas.microsoft.com/office/drawing/2014/main" id="{C417BE28-D871-CA4C-85F2-462A2685E29D}"/>
              </a:ext>
            </a:extLst>
          </p:cNvPr>
          <p:cNvSpPr/>
          <p:nvPr/>
        </p:nvSpPr>
        <p:spPr>
          <a:xfrm>
            <a:off x="5454502" y="1683265"/>
            <a:ext cx="3391785" cy="2139043"/>
          </a:xfrm>
          <a:prstGeom prst="rect">
            <a:avLst/>
          </a:prstGeom>
          <a:solidFill>
            <a:schemeClr val="bg1">
              <a:lumMod val="9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4633B23D-172C-D14D-B583-FF8852722DDB}"/>
              </a:ext>
            </a:extLst>
          </p:cNvPr>
          <p:cNvGrpSpPr/>
          <p:nvPr/>
        </p:nvGrpSpPr>
        <p:grpSpPr>
          <a:xfrm>
            <a:off x="5735252" y="1938207"/>
            <a:ext cx="2704339" cy="1728409"/>
            <a:chOff x="5735252" y="1399362"/>
            <a:chExt cx="2704339" cy="1728409"/>
          </a:xfrm>
        </p:grpSpPr>
        <p:sp>
          <p:nvSpPr>
            <p:cNvPr id="17" name="Oval 16">
              <a:extLst>
                <a:ext uri="{FF2B5EF4-FFF2-40B4-BE49-F238E27FC236}">
                  <a16:creationId xmlns:a16="http://schemas.microsoft.com/office/drawing/2014/main" id="{E4CEE963-C535-6A4F-8DDD-7A97537CD0DF}"/>
                </a:ext>
              </a:extLst>
            </p:cNvPr>
            <p:cNvSpPr/>
            <p:nvPr/>
          </p:nvSpPr>
          <p:spPr>
            <a:xfrm>
              <a:off x="6932427" y="1399362"/>
              <a:ext cx="435934" cy="137691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8DB0631-3B1E-7D4F-9C75-AE3E3DFF2867}"/>
                </a:ext>
              </a:extLst>
            </p:cNvPr>
            <p:cNvSpPr/>
            <p:nvPr/>
          </p:nvSpPr>
          <p:spPr>
            <a:xfrm>
              <a:off x="8003657" y="1399783"/>
              <a:ext cx="435934" cy="137691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2CB85D7C-1800-9640-870B-83C4CBB28C33}"/>
                </a:ext>
              </a:extLst>
            </p:cNvPr>
            <p:cNvSpPr txBox="1"/>
            <p:nvPr/>
          </p:nvSpPr>
          <p:spPr>
            <a:xfrm>
              <a:off x="5735252" y="2721954"/>
              <a:ext cx="950264" cy="405817"/>
            </a:xfrm>
            <a:prstGeom prst="rect">
              <a:avLst/>
            </a:prstGeom>
          </p:spPr>
          <p:txBody>
            <a:bodyPr vert="horz" wrap="square" lIns="0" tIns="30480" rIns="0" bIns="0" rtlCol="0">
              <a:spAutoFit/>
            </a:bodyPr>
            <a:lstStyle/>
            <a:p>
              <a:pPr marL="12700" marR="5080" algn="l">
                <a:lnSpc>
                  <a:spcPts val="3200"/>
                </a:lnSpc>
                <a:spcBef>
                  <a:spcPts val="240"/>
                </a:spcBef>
              </a:pPr>
              <a:r>
                <a:rPr lang="en-US" sz="2200" i="1" dirty="0">
                  <a:solidFill>
                    <a:schemeClr val="accent5"/>
                  </a:solidFill>
                  <a:cs typeface="Arial"/>
                </a:rPr>
                <a:t>p &lt; m</a:t>
              </a:r>
            </a:p>
          </p:txBody>
        </p:sp>
      </p:grpSp>
      <p:pic>
        <p:nvPicPr>
          <p:cNvPr id="4" name="Picture 3">
            <a:extLst>
              <a:ext uri="{FF2B5EF4-FFF2-40B4-BE49-F238E27FC236}">
                <a16:creationId xmlns:a16="http://schemas.microsoft.com/office/drawing/2014/main" id="{7FD73E22-BEB1-D149-8E7E-4F0896CE624A}"/>
              </a:ext>
            </a:extLst>
          </p:cNvPr>
          <p:cNvPicPr>
            <a:picLocks noChangeAspect="1"/>
          </p:cNvPicPr>
          <p:nvPr/>
        </p:nvPicPr>
        <p:blipFill>
          <a:blip r:embed="rId3"/>
          <a:stretch>
            <a:fillRect/>
          </a:stretch>
        </p:blipFill>
        <p:spPr>
          <a:xfrm>
            <a:off x="5608844" y="2163097"/>
            <a:ext cx="3035349" cy="954377"/>
          </a:xfrm>
          <a:prstGeom prst="rect">
            <a:avLst/>
          </a:prstGeom>
        </p:spPr>
      </p:pic>
    </p:spTree>
    <p:extLst>
      <p:ext uri="{BB962C8B-B14F-4D97-AF65-F5344CB8AC3E}">
        <p14:creationId xmlns:p14="http://schemas.microsoft.com/office/powerpoint/2010/main" val="305034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Random Forest Rough Guidelines</a:t>
            </a:r>
            <a:endParaRPr lang="en-US" b="1"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05CABA-2F1E-F442-A713-231518D2A48A}"/>
                  </a:ext>
                </a:extLst>
              </p:cNvPr>
              <p:cNvSpPr>
                <a:spLocks noGrp="1"/>
              </p:cNvSpPr>
              <p:nvPr>
                <p:ph idx="1"/>
              </p:nvPr>
            </p:nvSpPr>
            <p:spPr>
              <a:xfrm>
                <a:off x="298591" y="1144420"/>
                <a:ext cx="7800380" cy="3853924"/>
              </a:xfrm>
            </p:spPr>
            <p:txBody>
              <a:bodyPr>
                <a:normAutofit/>
              </a:bodyPr>
              <a:lstStyle/>
              <a:p>
                <a:pPr>
                  <a:spcBef>
                    <a:spcPts val="1200"/>
                  </a:spcBef>
                  <a:buFont typeface="Arial" panose="020B0604020202020204" pitchFamily="34" charset="0"/>
                  <a:buChar char="•"/>
                </a:pPr>
                <a:r>
                  <a:rPr lang="en-US" sz="2800" dirty="0"/>
                  <a:t>Typically comprised of 50 – X00 trees</a:t>
                </a:r>
                <a:endParaRPr lang="en-US" sz="2000" i="1" dirty="0"/>
              </a:p>
              <a:p>
                <a:pPr>
                  <a:spcBef>
                    <a:spcPts val="2400"/>
                  </a:spcBef>
                  <a:buFont typeface="Arial" panose="020B0604020202020204" pitchFamily="34" charset="0"/>
                  <a:buChar char="•"/>
                </a:pPr>
                <a:r>
                  <a:rPr lang="en-US" sz="2800" dirty="0"/>
                  <a:t>Each tree is grown deep without pruning</a:t>
                </a:r>
              </a:p>
              <a:p>
                <a:pPr>
                  <a:spcBef>
                    <a:spcPts val="2400"/>
                  </a:spcBef>
                  <a:buFont typeface="Arial" panose="020B0604020202020204" pitchFamily="34" charset="0"/>
                  <a:buChar char="•"/>
                </a:pPr>
                <a:r>
                  <a:rPr lang="en-US" sz="2800" dirty="0"/>
                  <a:t>At each split, typically consider about </a:t>
                </a:r>
              </a:p>
              <a:p>
                <a:pPr lvl="1">
                  <a:spcBef>
                    <a:spcPts val="2400"/>
                  </a:spcBef>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oMath>
                </a14:m>
                <a:r>
                  <a:rPr lang="en-US" sz="1600" dirty="0"/>
                  <a:t> </a:t>
                </a:r>
                <a:r>
                  <a:rPr lang="en-US" sz="2400" dirty="0"/>
                  <a:t>features for classification</a:t>
                </a:r>
              </a:p>
              <a:p>
                <a:pPr lvl="1">
                  <a:spcBef>
                    <a:spcPts val="2400"/>
                  </a:spcBef>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/3</m:t>
                    </m:r>
                  </m:oMath>
                </a14:m>
                <a:r>
                  <a:rPr lang="en-US" sz="2400" dirty="0"/>
                  <a:t> features for regression</a:t>
                </a:r>
              </a:p>
              <a:p>
                <a:pPr lvl="1">
                  <a:spcBef>
                    <a:spcPts val="2400"/>
                  </a:spcBef>
                  <a:buFont typeface="Arial" panose="020B0604020202020204" pitchFamily="34" charset="0"/>
                  <a:buChar char="•"/>
                </a:pPr>
                <a:endParaRPr lang="en-US" sz="2400" dirty="0"/>
              </a:p>
            </p:txBody>
          </p:sp>
        </mc:Choice>
        <mc:Fallback xmlns="">
          <p:sp>
            <p:nvSpPr>
              <p:cNvPr id="3" name="Content Placeholder 2">
                <a:extLst>
                  <a:ext uri="{FF2B5EF4-FFF2-40B4-BE49-F238E27FC236}">
                    <a16:creationId xmlns:a16="http://schemas.microsoft.com/office/drawing/2014/main" id="{7B05CABA-2F1E-F442-A713-231518D2A48A}"/>
                  </a:ext>
                </a:extLst>
              </p:cNvPr>
              <p:cNvSpPr>
                <a:spLocks noGrp="1" noRot="1" noChangeAspect="1" noMove="1" noResize="1" noEditPoints="1" noAdjustHandles="1" noChangeArrowheads="1" noChangeShapeType="1" noTextEdit="1"/>
              </p:cNvSpPr>
              <p:nvPr>
                <p:ph idx="1"/>
              </p:nvPr>
            </p:nvSpPr>
            <p:spPr>
              <a:xfrm>
                <a:off x="298591" y="1144420"/>
                <a:ext cx="7800380" cy="3853924"/>
              </a:xfrm>
              <a:blipFill>
                <a:blip r:embed="rId3"/>
                <a:stretch>
                  <a:fillRect l="-1140" t="-1639"/>
                </a:stretch>
              </a:blipFill>
            </p:spPr>
            <p:txBody>
              <a:bodyPr/>
              <a:lstStyle/>
              <a:p>
                <a:r>
                  <a:rPr lang="en-US">
                    <a:noFill/>
                  </a:rPr>
                  <a:t> </a:t>
                </a:r>
              </a:p>
            </p:txBody>
          </p:sp>
        </mc:Fallback>
      </mc:AlternateContent>
    </p:spTree>
    <p:extLst>
      <p:ext uri="{BB962C8B-B14F-4D97-AF65-F5344CB8AC3E}">
        <p14:creationId xmlns:p14="http://schemas.microsoft.com/office/powerpoint/2010/main" val="285757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Out-of-Bag Error</a:t>
            </a:r>
            <a:endParaRPr lang="en-US" b="1" u="sng" dirty="0"/>
          </a:p>
        </p:txBody>
      </p:sp>
      <p:sp>
        <p:nvSpPr>
          <p:cNvPr id="3" name="Content Placeholder 2">
            <a:extLst>
              <a:ext uri="{FF2B5EF4-FFF2-40B4-BE49-F238E27FC236}">
                <a16:creationId xmlns:a16="http://schemas.microsoft.com/office/drawing/2014/main" id="{7B05CABA-2F1E-F442-A713-231518D2A48A}"/>
              </a:ext>
            </a:extLst>
          </p:cNvPr>
          <p:cNvSpPr>
            <a:spLocks noGrp="1"/>
          </p:cNvSpPr>
          <p:nvPr>
            <p:ph idx="1"/>
          </p:nvPr>
        </p:nvSpPr>
        <p:spPr>
          <a:xfrm>
            <a:off x="4384491" y="1097194"/>
            <a:ext cx="4377544" cy="3853924"/>
          </a:xfrm>
        </p:spPr>
        <p:txBody>
          <a:bodyPr>
            <a:normAutofit/>
          </a:bodyPr>
          <a:lstStyle/>
          <a:p>
            <a:pPr>
              <a:spcBef>
                <a:spcPts val="2400"/>
              </a:spcBef>
              <a:buFont typeface="Arial" panose="020B0604020202020204" pitchFamily="34" charset="0"/>
              <a:buChar char="•"/>
            </a:pPr>
            <a:r>
              <a:rPr lang="en-US" sz="2800" dirty="0"/>
              <a:t>Measure tree error on samples not included in bootstrap</a:t>
            </a:r>
          </a:p>
          <a:p>
            <a:pPr>
              <a:spcBef>
                <a:spcPts val="2400"/>
              </a:spcBef>
              <a:buFont typeface="Arial" panose="020B0604020202020204" pitchFamily="34" charset="0"/>
              <a:buChar char="•"/>
            </a:pPr>
            <a:r>
              <a:rPr lang="en-US" sz="2800" dirty="0"/>
              <a:t>Validate number of trees in forest by monitoring OOB</a:t>
            </a:r>
          </a:p>
        </p:txBody>
      </p:sp>
      <p:cxnSp>
        <p:nvCxnSpPr>
          <p:cNvPr id="4" name="Straight Arrow Connector 3">
            <a:extLst>
              <a:ext uri="{FF2B5EF4-FFF2-40B4-BE49-F238E27FC236}">
                <a16:creationId xmlns:a16="http://schemas.microsoft.com/office/drawing/2014/main" id="{64026CEA-B1CE-A24B-90E2-B1B0DE7D8609}"/>
              </a:ext>
            </a:extLst>
          </p:cNvPr>
          <p:cNvCxnSpPr/>
          <p:nvPr/>
        </p:nvCxnSpPr>
        <p:spPr>
          <a:xfrm>
            <a:off x="1639099" y="1664772"/>
            <a:ext cx="752697"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59737AA-8473-B647-9097-BA54C9C70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5593" y="1094515"/>
            <a:ext cx="1333033" cy="1144840"/>
          </a:xfrm>
          <a:prstGeom prst="rect">
            <a:avLst/>
          </a:prstGeom>
        </p:spPr>
      </p:pic>
      <p:cxnSp>
        <p:nvCxnSpPr>
          <p:cNvPr id="6" name="Straight Arrow Connector 5">
            <a:extLst>
              <a:ext uri="{FF2B5EF4-FFF2-40B4-BE49-F238E27FC236}">
                <a16:creationId xmlns:a16="http://schemas.microsoft.com/office/drawing/2014/main" id="{3AB8A98C-D516-034E-8456-1352825FE7A2}"/>
              </a:ext>
            </a:extLst>
          </p:cNvPr>
          <p:cNvCxnSpPr/>
          <p:nvPr/>
        </p:nvCxnSpPr>
        <p:spPr>
          <a:xfrm>
            <a:off x="1639099" y="3012369"/>
            <a:ext cx="752697"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33BBC17-488E-7D41-8B22-3E19731011CB}"/>
              </a:ext>
            </a:extLst>
          </p:cNvPr>
          <p:cNvCxnSpPr/>
          <p:nvPr/>
        </p:nvCxnSpPr>
        <p:spPr>
          <a:xfrm>
            <a:off x="1639099" y="4336946"/>
            <a:ext cx="752697"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BAE62C3-7BBC-1349-9C9E-EF79057CC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5593" y="3766689"/>
            <a:ext cx="1333033" cy="1144840"/>
          </a:xfrm>
          <a:prstGeom prst="rect">
            <a:avLst/>
          </a:prstGeom>
        </p:spPr>
      </p:pic>
      <p:pic>
        <p:nvPicPr>
          <p:cNvPr id="9" name="Picture 8">
            <a:extLst>
              <a:ext uri="{FF2B5EF4-FFF2-40B4-BE49-F238E27FC236}">
                <a16:creationId xmlns:a16="http://schemas.microsoft.com/office/drawing/2014/main" id="{B0293047-8FCF-6649-801F-14DE6916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2803" y="2390562"/>
            <a:ext cx="1238613" cy="1156681"/>
          </a:xfrm>
          <a:prstGeom prst="rect">
            <a:avLst/>
          </a:prstGeom>
        </p:spPr>
      </p:pic>
      <p:pic>
        <p:nvPicPr>
          <p:cNvPr id="10" name="Picture 9">
            <a:extLst>
              <a:ext uri="{FF2B5EF4-FFF2-40B4-BE49-F238E27FC236}">
                <a16:creationId xmlns:a16="http://schemas.microsoft.com/office/drawing/2014/main" id="{E589A310-4CF9-A342-8C3B-D0AAA1186FDC}"/>
              </a:ext>
            </a:extLst>
          </p:cNvPr>
          <p:cNvPicPr>
            <a:picLocks noChangeAspect="1"/>
          </p:cNvPicPr>
          <p:nvPr/>
        </p:nvPicPr>
        <p:blipFill rotWithShape="1">
          <a:blip r:embed="rId5">
            <a:extLst>
              <a:ext uri="{28A0092B-C50C-407E-A947-70E740481C1C}">
                <a14:useLocalDpi xmlns:a14="http://schemas.microsoft.com/office/drawing/2010/main" val="0"/>
              </a:ext>
            </a:extLst>
          </a:blip>
          <a:srcRect l="3395"/>
          <a:stretch/>
        </p:blipFill>
        <p:spPr>
          <a:xfrm>
            <a:off x="450138" y="1135459"/>
            <a:ext cx="1496800" cy="3657600"/>
          </a:xfrm>
          <a:prstGeom prst="rect">
            <a:avLst/>
          </a:prstGeom>
        </p:spPr>
      </p:pic>
      <p:sp>
        <p:nvSpPr>
          <p:cNvPr id="11" name="Rectangle 10">
            <a:extLst>
              <a:ext uri="{FF2B5EF4-FFF2-40B4-BE49-F238E27FC236}">
                <a16:creationId xmlns:a16="http://schemas.microsoft.com/office/drawing/2014/main" id="{B1F3EA32-861D-F941-8183-080BE7761D83}"/>
              </a:ext>
            </a:extLst>
          </p:cNvPr>
          <p:cNvSpPr/>
          <p:nvPr/>
        </p:nvSpPr>
        <p:spPr>
          <a:xfrm>
            <a:off x="428875" y="1987565"/>
            <a:ext cx="1496799" cy="128306"/>
          </a:xfrm>
          <a:prstGeom prst="rect">
            <a:avLst/>
          </a:prstGeom>
          <a:solidFill>
            <a:schemeClr val="accent5">
              <a:lumMod val="20000"/>
              <a:lumOff val="80000"/>
              <a:alpha val="61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56F379-5545-2944-B151-0FE27E90467F}"/>
              </a:ext>
            </a:extLst>
          </p:cNvPr>
          <p:cNvSpPr/>
          <p:nvPr/>
        </p:nvSpPr>
        <p:spPr>
          <a:xfrm>
            <a:off x="438019" y="2556257"/>
            <a:ext cx="1496799" cy="128306"/>
          </a:xfrm>
          <a:prstGeom prst="rect">
            <a:avLst/>
          </a:prstGeom>
          <a:solidFill>
            <a:schemeClr val="accent5">
              <a:lumMod val="20000"/>
              <a:lumOff val="80000"/>
              <a:alpha val="61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0C31F73-74D0-1242-88E9-53110181A83F}"/>
              </a:ext>
            </a:extLst>
          </p:cNvPr>
          <p:cNvSpPr/>
          <p:nvPr/>
        </p:nvSpPr>
        <p:spPr>
          <a:xfrm>
            <a:off x="446002" y="3844715"/>
            <a:ext cx="1496799" cy="187444"/>
          </a:xfrm>
          <a:prstGeom prst="rect">
            <a:avLst/>
          </a:prstGeom>
          <a:solidFill>
            <a:schemeClr val="accent5">
              <a:lumMod val="20000"/>
              <a:lumOff val="80000"/>
              <a:alpha val="61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51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Out-of-Bag Error</a:t>
            </a:r>
            <a:endParaRPr lang="en-US" b="1" u="sng" dirty="0"/>
          </a:p>
        </p:txBody>
      </p:sp>
      <p:pic>
        <p:nvPicPr>
          <p:cNvPr id="16" name="Picture 15">
            <a:extLst>
              <a:ext uri="{FF2B5EF4-FFF2-40B4-BE49-F238E27FC236}">
                <a16:creationId xmlns:a16="http://schemas.microsoft.com/office/drawing/2014/main" id="{55376B5C-9650-8E4C-801A-D2345AD208F2}"/>
              </a:ext>
            </a:extLst>
          </p:cNvPr>
          <p:cNvPicPr>
            <a:picLocks noChangeAspect="1"/>
          </p:cNvPicPr>
          <p:nvPr/>
        </p:nvPicPr>
        <p:blipFill>
          <a:blip r:embed="rId3"/>
          <a:stretch>
            <a:fillRect/>
          </a:stretch>
        </p:blipFill>
        <p:spPr>
          <a:xfrm>
            <a:off x="1842745" y="957177"/>
            <a:ext cx="5674409" cy="3995853"/>
          </a:xfrm>
          <a:prstGeom prst="rect">
            <a:avLst/>
          </a:prstGeom>
        </p:spPr>
      </p:pic>
    </p:spTree>
    <p:extLst>
      <p:ext uri="{BB962C8B-B14F-4D97-AF65-F5344CB8AC3E}">
        <p14:creationId xmlns:p14="http://schemas.microsoft.com/office/powerpoint/2010/main" val="3397730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Feature Importance</a:t>
            </a:r>
          </a:p>
        </p:txBody>
      </p:sp>
      <p:sp>
        <p:nvSpPr>
          <p:cNvPr id="7" name="Content Placeholder 2">
            <a:extLst>
              <a:ext uri="{FF2B5EF4-FFF2-40B4-BE49-F238E27FC236}">
                <a16:creationId xmlns:a16="http://schemas.microsoft.com/office/drawing/2014/main" id="{DF6A2F6D-D2CD-494E-A2DA-93DD40BEE027}"/>
              </a:ext>
            </a:extLst>
          </p:cNvPr>
          <p:cNvSpPr>
            <a:spLocks noGrp="1"/>
          </p:cNvSpPr>
          <p:nvPr>
            <p:ph idx="1"/>
          </p:nvPr>
        </p:nvSpPr>
        <p:spPr>
          <a:xfrm>
            <a:off x="298589" y="1144420"/>
            <a:ext cx="5778120" cy="4006314"/>
          </a:xfrm>
        </p:spPr>
        <p:txBody>
          <a:bodyPr>
            <a:normAutofit/>
          </a:bodyPr>
          <a:lstStyle/>
          <a:p>
            <a:pPr>
              <a:spcBef>
                <a:spcPts val="2400"/>
              </a:spcBef>
              <a:buFont typeface="Arial" panose="020B0604020202020204" pitchFamily="34" charset="0"/>
              <a:buChar char="•"/>
            </a:pPr>
            <a:r>
              <a:rPr lang="en-US" sz="2600" dirty="0"/>
              <a:t>Rank features as being more or less useful to model</a:t>
            </a:r>
          </a:p>
          <a:p>
            <a:pPr>
              <a:spcBef>
                <a:spcPts val="2400"/>
              </a:spcBef>
              <a:buFont typeface="Arial" panose="020B0604020202020204" pitchFamily="34" charset="0"/>
              <a:buChar char="•"/>
            </a:pPr>
            <a:r>
              <a:rPr lang="en-US" sz="2600" dirty="0"/>
              <a:t>Helps with model interpretability</a:t>
            </a:r>
          </a:p>
          <a:p>
            <a:pPr>
              <a:spcBef>
                <a:spcPts val="2400"/>
              </a:spcBef>
              <a:buFont typeface="Arial" panose="020B0604020202020204" pitchFamily="34" charset="0"/>
              <a:buChar char="•"/>
            </a:pPr>
            <a:r>
              <a:rPr lang="en-US" sz="2600" dirty="0"/>
              <a:t>In </a:t>
            </a:r>
            <a:r>
              <a:rPr lang="en-US" sz="2600" dirty="0" err="1"/>
              <a:t>sklearn</a:t>
            </a:r>
            <a:r>
              <a:rPr lang="en-US" sz="2600" dirty="0"/>
              <a:t>, average Gini importance</a:t>
            </a:r>
          </a:p>
          <a:p>
            <a:pPr>
              <a:spcBef>
                <a:spcPts val="2400"/>
              </a:spcBef>
              <a:buFont typeface="Arial" panose="020B0604020202020204" pitchFamily="34" charset="0"/>
              <a:buChar char="•"/>
            </a:pPr>
            <a:r>
              <a:rPr lang="en-US" sz="2600" dirty="0"/>
              <a:t>Note: Feature importance does not tell you </a:t>
            </a:r>
            <a:r>
              <a:rPr lang="en-US" sz="2600" i="1" dirty="0"/>
              <a:t>how/why</a:t>
            </a:r>
            <a:r>
              <a:rPr lang="en-US" sz="2600" dirty="0"/>
              <a:t> a feature is important</a:t>
            </a:r>
          </a:p>
          <a:p>
            <a:pPr marL="0" indent="0">
              <a:spcBef>
                <a:spcPts val="400"/>
              </a:spcBef>
              <a:buNone/>
            </a:pPr>
            <a:endParaRPr lang="en-US" sz="2600" dirty="0"/>
          </a:p>
        </p:txBody>
      </p:sp>
      <p:pic>
        <p:nvPicPr>
          <p:cNvPr id="3" name="Picture 2">
            <a:extLst>
              <a:ext uri="{FF2B5EF4-FFF2-40B4-BE49-F238E27FC236}">
                <a16:creationId xmlns:a16="http://schemas.microsoft.com/office/drawing/2014/main" id="{8436A31B-A644-C44A-BFCC-EE8FAEC66A68}"/>
              </a:ext>
            </a:extLst>
          </p:cNvPr>
          <p:cNvPicPr>
            <a:picLocks noChangeAspect="1"/>
          </p:cNvPicPr>
          <p:nvPr/>
        </p:nvPicPr>
        <p:blipFill>
          <a:blip r:embed="rId3"/>
          <a:stretch>
            <a:fillRect/>
          </a:stretch>
        </p:blipFill>
        <p:spPr>
          <a:xfrm>
            <a:off x="6322131" y="165430"/>
            <a:ext cx="2035037" cy="4962284"/>
          </a:xfrm>
          <a:prstGeom prst="rect">
            <a:avLst/>
          </a:prstGeom>
        </p:spPr>
      </p:pic>
      <p:sp>
        <p:nvSpPr>
          <p:cNvPr id="5" name="TextBox 4">
            <a:extLst>
              <a:ext uri="{FF2B5EF4-FFF2-40B4-BE49-F238E27FC236}">
                <a16:creationId xmlns:a16="http://schemas.microsoft.com/office/drawing/2014/main" id="{740AE155-3D05-6A4F-B631-05027BA59C04}"/>
              </a:ext>
            </a:extLst>
          </p:cNvPr>
          <p:cNvSpPr txBox="1"/>
          <p:nvPr/>
        </p:nvSpPr>
        <p:spPr>
          <a:xfrm>
            <a:off x="544011" y="4752483"/>
            <a:ext cx="1932972" cy="375231"/>
          </a:xfrm>
          <a:prstGeom prst="rect">
            <a:avLst/>
          </a:prstGeom>
        </p:spPr>
        <p:txBody>
          <a:bodyPr vert="horz" wrap="square" lIns="0" tIns="30480" rIns="0" bIns="0" rtlCol="0">
            <a:spAutoFit/>
          </a:bodyPr>
          <a:lstStyle/>
          <a:p>
            <a:pPr marL="12700" marR="5080" algn="l">
              <a:lnSpc>
                <a:spcPts val="3200"/>
              </a:lnSpc>
              <a:spcBef>
                <a:spcPts val="240"/>
              </a:spcBef>
            </a:pPr>
            <a:r>
              <a:rPr lang="en-US" sz="1200" dirty="0">
                <a:solidFill>
                  <a:schemeClr val="bg2"/>
                </a:solidFill>
                <a:cs typeface="Arial"/>
                <a:hlinkClick r:id="rId4"/>
              </a:rPr>
              <a:t>Figure: Hastie 2009</a:t>
            </a:r>
            <a:endParaRPr lang="en-US" sz="1200" dirty="0">
              <a:solidFill>
                <a:schemeClr val="bg2"/>
              </a:solidFill>
              <a:cs typeface="Arial"/>
            </a:endParaRPr>
          </a:p>
        </p:txBody>
      </p:sp>
    </p:spTree>
    <p:extLst>
      <p:ext uri="{BB962C8B-B14F-4D97-AF65-F5344CB8AC3E}">
        <p14:creationId xmlns:p14="http://schemas.microsoft.com/office/powerpoint/2010/main" val="2620866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
            <a:extLst>
              <a:ext uri="{FF2B5EF4-FFF2-40B4-BE49-F238E27FC236}">
                <a16:creationId xmlns:a16="http://schemas.microsoft.com/office/drawing/2014/main" id="{D3F8880D-B970-0741-B19C-629ABBA08B58}"/>
              </a:ext>
            </a:extLst>
          </p:cNvPr>
          <p:cNvGraphicFramePr>
            <a:graphicFrameLocks noGrp="1"/>
          </p:cNvGraphicFramePr>
          <p:nvPr>
            <p:extLst>
              <p:ext uri="{D42A27DB-BD31-4B8C-83A1-F6EECF244321}">
                <p14:modId xmlns:p14="http://schemas.microsoft.com/office/powerpoint/2010/main" val="15001940"/>
              </p:ext>
            </p:extLst>
          </p:nvPr>
        </p:nvGraphicFramePr>
        <p:xfrm>
          <a:off x="723900" y="495571"/>
          <a:ext cx="6223000" cy="4266658"/>
        </p:xfrm>
        <a:graphic>
          <a:graphicData uri="http://schemas.openxmlformats.org/drawingml/2006/table">
            <a:tbl>
              <a:tblPr firstRow="1" bandRow="1">
                <a:tableStyleId>{2D5ABB26-0587-4C30-8999-92F81FD0307C}</a:tableStyleId>
              </a:tblPr>
              <a:tblGrid>
                <a:gridCol w="559708">
                  <a:extLst>
                    <a:ext uri="{9D8B030D-6E8A-4147-A177-3AD203B41FA5}">
                      <a16:colId xmlns:a16="http://schemas.microsoft.com/office/drawing/2014/main" val="20000"/>
                    </a:ext>
                  </a:extLst>
                </a:gridCol>
                <a:gridCol w="1109646">
                  <a:extLst>
                    <a:ext uri="{9D8B030D-6E8A-4147-A177-3AD203B41FA5}">
                      <a16:colId xmlns:a16="http://schemas.microsoft.com/office/drawing/2014/main" val="20001"/>
                    </a:ext>
                  </a:extLst>
                </a:gridCol>
                <a:gridCol w="1109646">
                  <a:extLst>
                    <a:ext uri="{9D8B030D-6E8A-4147-A177-3AD203B41FA5}">
                      <a16:colId xmlns:a16="http://schemas.microsoft.com/office/drawing/2014/main" val="20002"/>
                    </a:ext>
                  </a:extLst>
                </a:gridCol>
                <a:gridCol w="1233716">
                  <a:extLst>
                    <a:ext uri="{9D8B030D-6E8A-4147-A177-3AD203B41FA5}">
                      <a16:colId xmlns:a16="http://schemas.microsoft.com/office/drawing/2014/main" val="20003"/>
                    </a:ext>
                  </a:extLst>
                </a:gridCol>
                <a:gridCol w="985575">
                  <a:extLst>
                    <a:ext uri="{9D8B030D-6E8A-4147-A177-3AD203B41FA5}">
                      <a16:colId xmlns:a16="http://schemas.microsoft.com/office/drawing/2014/main" val="20004"/>
                    </a:ext>
                  </a:extLst>
                </a:gridCol>
                <a:gridCol w="1224709">
                  <a:extLst>
                    <a:ext uri="{9D8B030D-6E8A-4147-A177-3AD203B41FA5}">
                      <a16:colId xmlns:a16="http://schemas.microsoft.com/office/drawing/2014/main" val="20005"/>
                    </a:ext>
                  </a:extLst>
                </a:gridCol>
              </a:tblGrid>
              <a:tr h="348646">
                <a:tc>
                  <a:txBody>
                    <a:bodyPr/>
                    <a:lstStyle/>
                    <a:p>
                      <a:pPr marL="40640">
                        <a:lnSpc>
                          <a:spcPct val="100000"/>
                        </a:lnSpc>
                        <a:spcBef>
                          <a:spcPts val="210"/>
                        </a:spcBef>
                      </a:pPr>
                      <a:r>
                        <a:rPr lang="en-US" sz="1600" b="1" i="0" dirty="0">
                          <a:solidFill>
                            <a:schemeClr val="bg1"/>
                          </a:solidFill>
                          <a:latin typeface="+mn-lt"/>
                          <a:cs typeface="Times New Roman"/>
                        </a:rPr>
                        <a:t>Day</a:t>
                      </a:r>
                      <a:endParaRPr sz="1600" b="1" i="0" dirty="0">
                        <a:solidFill>
                          <a:schemeClr val="bg1"/>
                        </a:solidFill>
                        <a:latin typeface="+mn-lt"/>
                        <a:cs typeface="Times New Roman"/>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chemeClr val="accent1"/>
                    </a:solidFill>
                  </a:tcPr>
                </a:tc>
                <a:tc>
                  <a:txBody>
                    <a:bodyPr/>
                    <a:lstStyle/>
                    <a:p>
                      <a:pPr marL="60960">
                        <a:lnSpc>
                          <a:spcPct val="100000"/>
                        </a:lnSpc>
                        <a:spcBef>
                          <a:spcPts val="360"/>
                        </a:spcBef>
                      </a:pPr>
                      <a:r>
                        <a:rPr lang="en-US" sz="1600" b="1" i="0" dirty="0">
                          <a:solidFill>
                            <a:schemeClr val="bg1"/>
                          </a:solidFill>
                          <a:latin typeface="+mn-lt"/>
                          <a:cs typeface="Arial"/>
                        </a:rPr>
                        <a:t>Outlook</a:t>
                      </a:r>
                      <a:endParaRPr sz="1600" b="1" i="0" dirty="0">
                        <a:solidFill>
                          <a:schemeClr val="bg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chemeClr val="accent1"/>
                    </a:solidFill>
                  </a:tcPr>
                </a:tc>
                <a:tc>
                  <a:txBody>
                    <a:bodyPr/>
                    <a:lstStyle/>
                    <a:p>
                      <a:pPr marL="118110">
                        <a:lnSpc>
                          <a:spcPct val="100000"/>
                        </a:lnSpc>
                        <a:spcBef>
                          <a:spcPts val="360"/>
                        </a:spcBef>
                      </a:pPr>
                      <a:r>
                        <a:rPr lang="en-US" sz="1600" b="1" i="0" dirty="0">
                          <a:solidFill>
                            <a:schemeClr val="bg1"/>
                          </a:solidFill>
                          <a:latin typeface="+mn-lt"/>
                          <a:cs typeface="Arial"/>
                        </a:rPr>
                        <a:t>Temp</a:t>
                      </a:r>
                      <a:endParaRPr sz="1600" b="1" i="0" dirty="0">
                        <a:solidFill>
                          <a:schemeClr val="bg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chemeClr val="accent1"/>
                    </a:solidFill>
                  </a:tcPr>
                </a:tc>
                <a:tc>
                  <a:txBody>
                    <a:bodyPr/>
                    <a:lstStyle/>
                    <a:p>
                      <a:pPr marL="106680">
                        <a:lnSpc>
                          <a:spcPct val="100000"/>
                        </a:lnSpc>
                        <a:spcBef>
                          <a:spcPts val="360"/>
                        </a:spcBef>
                      </a:pPr>
                      <a:r>
                        <a:rPr lang="en-US" sz="1600" b="1" i="0" dirty="0">
                          <a:solidFill>
                            <a:schemeClr val="bg1"/>
                          </a:solidFill>
                          <a:latin typeface="+mn-lt"/>
                          <a:cs typeface="Arial"/>
                        </a:rPr>
                        <a:t>Humidity</a:t>
                      </a:r>
                      <a:endParaRPr sz="1600" b="1" i="0" dirty="0">
                        <a:solidFill>
                          <a:schemeClr val="bg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chemeClr val="accent1"/>
                    </a:solidFill>
                  </a:tcPr>
                </a:tc>
                <a:tc>
                  <a:txBody>
                    <a:bodyPr/>
                    <a:lstStyle/>
                    <a:p>
                      <a:pPr marL="88900">
                        <a:lnSpc>
                          <a:spcPct val="100000"/>
                        </a:lnSpc>
                        <a:spcBef>
                          <a:spcPts val="340"/>
                        </a:spcBef>
                      </a:pPr>
                      <a:r>
                        <a:rPr lang="en-US" sz="1600" b="1" i="0" dirty="0">
                          <a:solidFill>
                            <a:schemeClr val="bg1"/>
                          </a:solidFill>
                          <a:latin typeface="+mn-lt"/>
                          <a:cs typeface="Arial"/>
                        </a:rPr>
                        <a:t>Wind</a:t>
                      </a:r>
                      <a:endParaRPr sz="1600" b="1" i="0" dirty="0">
                        <a:solidFill>
                          <a:schemeClr val="bg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chemeClr val="accent1"/>
                    </a:solidFill>
                  </a:tcPr>
                </a:tc>
                <a:tc>
                  <a:txBody>
                    <a:bodyPr/>
                    <a:lstStyle/>
                    <a:p>
                      <a:pPr marL="69215">
                        <a:lnSpc>
                          <a:spcPct val="100000"/>
                        </a:lnSpc>
                        <a:spcBef>
                          <a:spcPts val="250"/>
                        </a:spcBef>
                      </a:pPr>
                      <a:r>
                        <a:rPr lang="en-US" sz="1600" b="1" i="0" dirty="0">
                          <a:solidFill>
                            <a:schemeClr val="bg1"/>
                          </a:solidFill>
                          <a:latin typeface="+mn-lt"/>
                          <a:cs typeface="Arial"/>
                        </a:rPr>
                        <a:t>Play Tennis?</a:t>
                      </a:r>
                      <a:endParaRPr sz="1600" b="1" i="0" dirty="0">
                        <a:solidFill>
                          <a:schemeClr val="bg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79858">
                <a:tc>
                  <a:txBody>
                    <a:bodyPr/>
                    <a:lstStyle/>
                    <a:p>
                      <a:pPr marL="40640">
                        <a:lnSpc>
                          <a:spcPct val="100000"/>
                        </a:lnSpc>
                        <a:spcBef>
                          <a:spcPts val="210"/>
                        </a:spcBef>
                      </a:pPr>
                      <a:r>
                        <a:rPr lang="en-US" sz="1600" i="0" spc="0" dirty="0">
                          <a:latin typeface="+mn-lt"/>
                          <a:cs typeface="Times New Roman"/>
                        </a:rPr>
                        <a:t>0</a:t>
                      </a:r>
                      <a:r>
                        <a:rPr sz="1600" i="0" spc="-250" dirty="0">
                          <a:latin typeface="+mn-lt"/>
                          <a:cs typeface="Times New Roman"/>
                        </a:rPr>
                        <a:t> </a:t>
                      </a:r>
                      <a:r>
                        <a:rPr sz="1600" i="0" dirty="0">
                          <a:latin typeface="+mn-lt"/>
                          <a:cs typeface="Times New Roman"/>
                        </a:rPr>
                        <a:t>l</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0960">
                        <a:lnSpc>
                          <a:spcPct val="100000"/>
                        </a:lnSpc>
                        <a:spcBef>
                          <a:spcPts val="360"/>
                        </a:spcBef>
                      </a:pPr>
                      <a:r>
                        <a:rPr sz="1600" i="0" dirty="0">
                          <a:latin typeface="+mn-lt"/>
                          <a:cs typeface="Arial"/>
                        </a:rPr>
                        <a:t>Sunny</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8110">
                        <a:lnSpc>
                          <a:spcPct val="100000"/>
                        </a:lnSpc>
                        <a:spcBef>
                          <a:spcPts val="360"/>
                        </a:spcBef>
                      </a:pPr>
                      <a:r>
                        <a:rPr sz="1600" i="0" dirty="0">
                          <a:latin typeface="+mn-lt"/>
                          <a:cs typeface="Arial"/>
                        </a:rPr>
                        <a:t>Hot</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6680">
                        <a:lnSpc>
                          <a:spcPct val="100000"/>
                        </a:lnSpc>
                        <a:spcBef>
                          <a:spcPts val="360"/>
                        </a:spcBef>
                      </a:pPr>
                      <a:r>
                        <a:rPr sz="1600" i="0" dirty="0">
                          <a:latin typeface="+mn-lt"/>
                          <a:cs typeface="Arial"/>
                        </a:rPr>
                        <a:t>High</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88900">
                        <a:lnSpc>
                          <a:spcPct val="100000"/>
                        </a:lnSpc>
                        <a:spcBef>
                          <a:spcPts val="340"/>
                        </a:spcBef>
                      </a:pPr>
                      <a:r>
                        <a:rPr sz="1600" i="0" dirty="0">
                          <a:latin typeface="+mn-lt"/>
                          <a:cs typeface="Arial"/>
                        </a:rPr>
                        <a:t>Weak</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9215">
                        <a:lnSpc>
                          <a:spcPct val="100000"/>
                        </a:lnSpc>
                        <a:spcBef>
                          <a:spcPts val="250"/>
                        </a:spcBef>
                      </a:pPr>
                      <a:r>
                        <a:rPr sz="1600" i="0" kern="0" spc="100" baseline="0" dirty="0">
                          <a:latin typeface="+mn-lt"/>
                          <a:cs typeface="Arial"/>
                        </a:rPr>
                        <a:t>No</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1"/>
                  </a:ext>
                </a:extLst>
              </a:tr>
              <a:tr h="279858">
                <a:tc>
                  <a:txBody>
                    <a:bodyPr/>
                    <a:lstStyle/>
                    <a:p>
                      <a:pPr marL="40640">
                        <a:lnSpc>
                          <a:spcPct val="100000"/>
                        </a:lnSpc>
                      </a:pPr>
                      <a:r>
                        <a:rPr sz="1600" i="0" dirty="0">
                          <a:latin typeface="+mn-lt"/>
                          <a:cs typeface="Arial"/>
                        </a:rPr>
                        <a:t>02</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0960">
                        <a:lnSpc>
                          <a:spcPct val="100000"/>
                        </a:lnSpc>
                      </a:pPr>
                      <a:r>
                        <a:rPr sz="1600" i="0" dirty="0">
                          <a:latin typeface="+mn-lt"/>
                          <a:cs typeface="Arial"/>
                        </a:rPr>
                        <a:t>Sunny</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8110">
                        <a:lnSpc>
                          <a:spcPct val="100000"/>
                        </a:lnSpc>
                      </a:pPr>
                      <a:r>
                        <a:rPr sz="1600" i="0" dirty="0">
                          <a:latin typeface="+mn-lt"/>
                          <a:cs typeface="Arial"/>
                        </a:rPr>
                        <a:t>Hot</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6680">
                        <a:lnSpc>
                          <a:spcPct val="100000"/>
                        </a:lnSpc>
                      </a:pPr>
                      <a:r>
                        <a:rPr sz="1600" i="0" dirty="0">
                          <a:latin typeface="+mn-lt"/>
                          <a:cs typeface="Arial"/>
                        </a:rPr>
                        <a:t>High</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1600">
                        <a:lnSpc>
                          <a:spcPct val="100000"/>
                        </a:lnSpc>
                      </a:pPr>
                      <a:r>
                        <a:rPr sz="1600" i="0" dirty="0">
                          <a:latin typeface="+mn-lt"/>
                          <a:cs typeface="Arial"/>
                        </a:rPr>
                        <a:t>Strong</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9215">
                        <a:lnSpc>
                          <a:spcPct val="100000"/>
                        </a:lnSpc>
                      </a:pPr>
                      <a:r>
                        <a:rPr sz="1600" i="0" kern="0" spc="100" baseline="0" dirty="0">
                          <a:latin typeface="+mn-lt"/>
                          <a:cs typeface="Arial"/>
                        </a:rPr>
                        <a:t>No</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2"/>
                  </a:ext>
                </a:extLst>
              </a:tr>
              <a:tr h="279858">
                <a:tc>
                  <a:txBody>
                    <a:bodyPr/>
                    <a:lstStyle/>
                    <a:p>
                      <a:pPr marL="40640">
                        <a:lnSpc>
                          <a:spcPct val="100000"/>
                        </a:lnSpc>
                      </a:pPr>
                      <a:r>
                        <a:rPr sz="1600" i="0" dirty="0">
                          <a:latin typeface="+mn-lt"/>
                          <a:cs typeface="Arial"/>
                        </a:rPr>
                        <a:t>03</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0960">
                        <a:lnSpc>
                          <a:spcPct val="100000"/>
                        </a:lnSpc>
                      </a:pPr>
                      <a:r>
                        <a:rPr sz="1600" i="0" dirty="0">
                          <a:latin typeface="+mn-lt"/>
                          <a:cs typeface="Arial"/>
                        </a:rPr>
                        <a:t>Overcast</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8110">
                        <a:lnSpc>
                          <a:spcPct val="100000"/>
                        </a:lnSpc>
                      </a:pPr>
                      <a:r>
                        <a:rPr sz="1600" i="0" dirty="0">
                          <a:latin typeface="+mn-lt"/>
                          <a:cs typeface="Arial"/>
                        </a:rPr>
                        <a:t>Hot</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6680">
                        <a:lnSpc>
                          <a:spcPct val="100000"/>
                        </a:lnSpc>
                      </a:pPr>
                      <a:r>
                        <a:rPr sz="1600" i="0" dirty="0">
                          <a:latin typeface="+mn-lt"/>
                          <a:cs typeface="Arial"/>
                        </a:rPr>
                        <a:t>High</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88900">
                        <a:lnSpc>
                          <a:spcPct val="100000"/>
                        </a:lnSpc>
                      </a:pPr>
                      <a:r>
                        <a:rPr sz="1600" i="0" dirty="0">
                          <a:latin typeface="+mn-lt"/>
                          <a:cs typeface="Arial"/>
                        </a:rPr>
                        <a:t>Weak</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87630">
                        <a:lnSpc>
                          <a:spcPct val="100000"/>
                        </a:lnSpc>
                      </a:pPr>
                      <a:r>
                        <a:rPr lang="en-US" sz="1600" i="0" kern="0" spc="100" baseline="0" dirty="0">
                          <a:latin typeface="+mn-lt"/>
                          <a:cs typeface="Courier New"/>
                        </a:rPr>
                        <a:t>Yes</a:t>
                      </a:r>
                      <a:endParaRPr sz="1600" i="0" kern="0" spc="100" baseline="0" dirty="0">
                        <a:latin typeface="+mn-lt"/>
                        <a:cs typeface="Courier New"/>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3"/>
                  </a:ext>
                </a:extLst>
              </a:tr>
              <a:tr h="279858">
                <a:tc>
                  <a:txBody>
                    <a:bodyPr/>
                    <a:lstStyle/>
                    <a:p>
                      <a:pPr marL="40640">
                        <a:lnSpc>
                          <a:spcPct val="100000"/>
                        </a:lnSpc>
                      </a:pPr>
                      <a:r>
                        <a:rPr sz="1600" i="0" dirty="0">
                          <a:latin typeface="+mn-lt"/>
                          <a:cs typeface="Arial"/>
                        </a:rPr>
                        <a:t>04</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73660">
                        <a:lnSpc>
                          <a:spcPct val="100000"/>
                        </a:lnSpc>
                      </a:pPr>
                      <a:r>
                        <a:rPr sz="1600" i="0" dirty="0">
                          <a:latin typeface="+mn-lt"/>
                          <a:cs typeface="Arial"/>
                        </a:rPr>
                        <a:t>Rain</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8110">
                        <a:lnSpc>
                          <a:spcPct val="100000"/>
                        </a:lnSpc>
                      </a:pPr>
                      <a:r>
                        <a:rPr sz="1600" i="0" dirty="0">
                          <a:latin typeface="+mn-lt"/>
                          <a:cs typeface="Arial"/>
                        </a:rPr>
                        <a:t>Mild</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6680">
                        <a:lnSpc>
                          <a:spcPct val="100000"/>
                        </a:lnSpc>
                      </a:pPr>
                      <a:r>
                        <a:rPr sz="1600" i="0" dirty="0">
                          <a:latin typeface="+mn-lt"/>
                          <a:cs typeface="Arial"/>
                        </a:rPr>
                        <a:t>High</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88900">
                        <a:lnSpc>
                          <a:spcPct val="100000"/>
                        </a:lnSpc>
                      </a:pPr>
                      <a:r>
                        <a:rPr sz="1600" i="0" dirty="0">
                          <a:latin typeface="+mn-lt"/>
                          <a:cs typeface="Arial"/>
                        </a:rPr>
                        <a:t>Weak</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87630">
                        <a:lnSpc>
                          <a:spcPct val="100000"/>
                        </a:lnSpc>
                      </a:pPr>
                      <a:r>
                        <a:rPr sz="1600" i="0" kern="0" spc="100" baseline="0" dirty="0">
                          <a:latin typeface="+mn-lt"/>
                          <a:cs typeface="Courier New"/>
                        </a:rPr>
                        <a:t>Yes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4"/>
                  </a:ext>
                </a:extLst>
              </a:tr>
              <a:tr h="279858">
                <a:tc>
                  <a:txBody>
                    <a:bodyPr/>
                    <a:lstStyle/>
                    <a:p>
                      <a:pPr marL="40640">
                        <a:lnSpc>
                          <a:spcPct val="100000"/>
                        </a:lnSpc>
                      </a:pPr>
                      <a:r>
                        <a:rPr lang="en-US" sz="1600" i="0" dirty="0">
                          <a:latin typeface="+mn-lt"/>
                          <a:cs typeface="Times New Roman"/>
                        </a:rPr>
                        <a:t>05</a:t>
                      </a:r>
                      <a:endParaRPr sz="1600" i="0" dirty="0">
                        <a:latin typeface="+mn-lt"/>
                        <a:cs typeface="Times New Roman"/>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73660">
                        <a:lnSpc>
                          <a:spcPct val="100000"/>
                        </a:lnSpc>
                      </a:pPr>
                      <a:r>
                        <a:rPr sz="1600" i="0" dirty="0">
                          <a:latin typeface="+mn-lt"/>
                          <a:cs typeface="Arial"/>
                        </a:rPr>
                        <a:t>Rain</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5410">
                        <a:lnSpc>
                          <a:spcPct val="100000"/>
                        </a:lnSpc>
                      </a:pPr>
                      <a:r>
                        <a:rPr sz="1600" i="0" dirty="0">
                          <a:latin typeface="+mn-lt"/>
                          <a:cs typeface="Arial"/>
                        </a:rPr>
                        <a:t>Cool</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6680">
                        <a:lnSpc>
                          <a:spcPct val="100000"/>
                        </a:lnSpc>
                      </a:pPr>
                      <a:r>
                        <a:rPr sz="1600" i="0" dirty="0">
                          <a:latin typeface="+mn-lt"/>
                          <a:cs typeface="Arial"/>
                        </a:rPr>
                        <a:t>Nml</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88900">
                        <a:lnSpc>
                          <a:spcPct val="100000"/>
                        </a:lnSpc>
                      </a:pPr>
                      <a:r>
                        <a:rPr sz="1600" i="0" dirty="0">
                          <a:latin typeface="+mn-lt"/>
                          <a:cs typeface="Arial"/>
                        </a:rPr>
                        <a:t>Weak</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87630">
                        <a:lnSpc>
                          <a:spcPct val="100000"/>
                        </a:lnSpc>
                      </a:pPr>
                      <a:r>
                        <a:rPr sz="1600" i="0" kern="0" spc="100" baseline="0" dirty="0">
                          <a:latin typeface="+mn-lt"/>
                          <a:cs typeface="Courier New"/>
                        </a:rPr>
                        <a:t>Yes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5"/>
                  </a:ext>
                </a:extLst>
              </a:tr>
              <a:tr h="279858">
                <a:tc>
                  <a:txBody>
                    <a:bodyPr/>
                    <a:lstStyle/>
                    <a:p>
                      <a:pPr marL="40640">
                        <a:lnSpc>
                          <a:spcPct val="100000"/>
                        </a:lnSpc>
                      </a:pPr>
                      <a:r>
                        <a:rPr sz="1600" i="0" dirty="0">
                          <a:latin typeface="+mn-lt"/>
                          <a:cs typeface="Arial"/>
                        </a:rPr>
                        <a:t>06</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73660">
                        <a:lnSpc>
                          <a:spcPct val="100000"/>
                        </a:lnSpc>
                      </a:pPr>
                      <a:r>
                        <a:rPr sz="1600" i="0" dirty="0">
                          <a:latin typeface="+mn-lt"/>
                          <a:cs typeface="Arial"/>
                        </a:rPr>
                        <a:t>Rain</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5410">
                        <a:lnSpc>
                          <a:spcPct val="100000"/>
                        </a:lnSpc>
                      </a:pPr>
                      <a:r>
                        <a:rPr sz="1600" i="0" dirty="0">
                          <a:latin typeface="+mn-lt"/>
                          <a:cs typeface="Arial"/>
                        </a:rPr>
                        <a:t>Cool</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6680">
                        <a:lnSpc>
                          <a:spcPct val="100000"/>
                        </a:lnSpc>
                      </a:pPr>
                      <a:r>
                        <a:rPr sz="1600" i="0" dirty="0">
                          <a:latin typeface="+mn-lt"/>
                          <a:cs typeface="Arial"/>
                        </a:rPr>
                        <a:t>Nml</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1600">
                        <a:lnSpc>
                          <a:spcPct val="100000"/>
                        </a:lnSpc>
                      </a:pPr>
                      <a:r>
                        <a:rPr sz="1600" i="0" dirty="0">
                          <a:latin typeface="+mn-lt"/>
                          <a:cs typeface="Arial"/>
                        </a:rPr>
                        <a:t>Strong</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9215">
                        <a:lnSpc>
                          <a:spcPct val="100000"/>
                        </a:lnSpc>
                      </a:pPr>
                      <a:r>
                        <a:rPr sz="1600" i="0" kern="0" spc="100" baseline="0" dirty="0">
                          <a:latin typeface="+mn-lt"/>
                          <a:cs typeface="Arial"/>
                        </a:rPr>
                        <a:t>No</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6"/>
                  </a:ext>
                </a:extLst>
              </a:tr>
              <a:tr h="279858">
                <a:tc>
                  <a:txBody>
                    <a:bodyPr/>
                    <a:lstStyle/>
                    <a:p>
                      <a:pPr marL="40640">
                        <a:lnSpc>
                          <a:spcPct val="100000"/>
                        </a:lnSpc>
                      </a:pPr>
                      <a:r>
                        <a:rPr sz="1600" i="0" dirty="0">
                          <a:latin typeface="+mn-lt"/>
                          <a:cs typeface="Arial"/>
                        </a:rPr>
                        <a:t>07</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0960">
                        <a:lnSpc>
                          <a:spcPct val="100000"/>
                        </a:lnSpc>
                      </a:pPr>
                      <a:r>
                        <a:rPr sz="1600" i="0" dirty="0">
                          <a:latin typeface="+mn-lt"/>
                          <a:cs typeface="Arial"/>
                        </a:rPr>
                        <a:t>Overcast</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1760">
                        <a:lnSpc>
                          <a:spcPct val="100000"/>
                        </a:lnSpc>
                      </a:pPr>
                      <a:r>
                        <a:rPr sz="1600" i="0" dirty="0">
                          <a:latin typeface="+mn-lt"/>
                          <a:cs typeface="Arial"/>
                        </a:rPr>
                        <a:t>Cool</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6680">
                        <a:lnSpc>
                          <a:spcPct val="100000"/>
                        </a:lnSpc>
                      </a:pPr>
                      <a:r>
                        <a:rPr sz="1600" i="0" dirty="0">
                          <a:latin typeface="+mn-lt"/>
                          <a:cs typeface="Arial"/>
                        </a:rPr>
                        <a:t>Nml</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1600">
                        <a:lnSpc>
                          <a:spcPct val="100000"/>
                        </a:lnSpc>
                      </a:pPr>
                      <a:r>
                        <a:rPr sz="1600" i="0" dirty="0">
                          <a:latin typeface="+mn-lt"/>
                          <a:cs typeface="Arial"/>
                        </a:rPr>
                        <a:t>Strong</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87630">
                        <a:lnSpc>
                          <a:spcPct val="100000"/>
                        </a:lnSpc>
                      </a:pPr>
                      <a:r>
                        <a:rPr sz="1600" i="0" kern="0" spc="100" baseline="0" dirty="0">
                          <a:latin typeface="+mn-lt"/>
                          <a:cs typeface="Courier New"/>
                        </a:rPr>
                        <a:t>Yes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7"/>
                  </a:ext>
                </a:extLst>
              </a:tr>
              <a:tr h="279858">
                <a:tc>
                  <a:txBody>
                    <a:bodyPr/>
                    <a:lstStyle/>
                    <a:p>
                      <a:pPr marL="40640">
                        <a:lnSpc>
                          <a:spcPct val="100000"/>
                        </a:lnSpc>
                      </a:pPr>
                      <a:r>
                        <a:rPr lang="en-US" sz="1600" i="0" spc="295" dirty="0">
                          <a:latin typeface="+mn-lt"/>
                          <a:cs typeface="Times New Roman"/>
                        </a:rPr>
                        <a:t>08</a:t>
                      </a:r>
                      <a:endParaRPr sz="1600" i="0" dirty="0">
                        <a:latin typeface="+mn-lt"/>
                        <a:cs typeface="Times New Roman"/>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0960">
                        <a:lnSpc>
                          <a:spcPct val="100000"/>
                        </a:lnSpc>
                      </a:pPr>
                      <a:r>
                        <a:rPr sz="1600" i="0" dirty="0">
                          <a:latin typeface="+mn-lt"/>
                          <a:cs typeface="Arial"/>
                        </a:rPr>
                        <a:t>Sunny</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8110">
                        <a:lnSpc>
                          <a:spcPct val="100000"/>
                        </a:lnSpc>
                      </a:pPr>
                      <a:r>
                        <a:rPr sz="1600" i="0" dirty="0">
                          <a:latin typeface="+mn-lt"/>
                          <a:cs typeface="Arial"/>
                        </a:rPr>
                        <a:t>M</a:t>
                      </a:r>
                      <a:r>
                        <a:rPr sz="1600" i="0" spc="180" dirty="0">
                          <a:latin typeface="+mn-lt"/>
                          <a:cs typeface="Arial"/>
                        </a:rPr>
                        <a:t>i</a:t>
                      </a:r>
                      <a:r>
                        <a:rPr sz="1600" i="0" dirty="0">
                          <a:latin typeface="+mn-lt"/>
                          <a:cs typeface="Arial"/>
                        </a:rPr>
                        <a:t>ld</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6680">
                        <a:lnSpc>
                          <a:spcPct val="100000"/>
                        </a:lnSpc>
                      </a:pPr>
                      <a:r>
                        <a:rPr sz="1600" i="0" dirty="0">
                          <a:latin typeface="+mn-lt"/>
                          <a:cs typeface="Arial"/>
                        </a:rPr>
                        <a:t>H</a:t>
                      </a:r>
                      <a:r>
                        <a:rPr sz="1600" i="0" spc="55" dirty="0">
                          <a:latin typeface="+mn-lt"/>
                          <a:cs typeface="Arial"/>
                        </a:rPr>
                        <a:t>i</a:t>
                      </a:r>
                      <a:r>
                        <a:rPr sz="1600" i="0" dirty="0">
                          <a:latin typeface="+mn-lt"/>
                          <a:cs typeface="Arial"/>
                        </a:rPr>
                        <a:t>gh</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95250">
                        <a:lnSpc>
                          <a:spcPct val="100000"/>
                        </a:lnSpc>
                      </a:pPr>
                      <a:r>
                        <a:rPr sz="1600" i="0" dirty="0">
                          <a:latin typeface="+mn-lt"/>
                          <a:cs typeface="Arial"/>
                        </a:rPr>
                        <a:t>Weak</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74930">
                        <a:lnSpc>
                          <a:spcPct val="100000"/>
                        </a:lnSpc>
                      </a:pPr>
                      <a:r>
                        <a:rPr sz="1600" i="0" kern="0" spc="100" baseline="0" dirty="0">
                          <a:latin typeface="+mn-lt"/>
                          <a:cs typeface="Arial"/>
                        </a:rPr>
                        <a:t>No</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8"/>
                  </a:ext>
                </a:extLst>
              </a:tr>
              <a:tr h="279858">
                <a:tc>
                  <a:txBody>
                    <a:bodyPr/>
                    <a:lstStyle/>
                    <a:p>
                      <a:pPr marL="40640">
                        <a:lnSpc>
                          <a:spcPct val="100000"/>
                        </a:lnSpc>
                      </a:pPr>
                      <a:r>
                        <a:rPr sz="1600" i="0" dirty="0">
                          <a:latin typeface="+mn-lt"/>
                          <a:cs typeface="Arial"/>
                        </a:rPr>
                        <a:t>09</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7310">
                        <a:lnSpc>
                          <a:spcPct val="100000"/>
                        </a:lnSpc>
                      </a:pPr>
                      <a:r>
                        <a:rPr sz="1600" i="0" dirty="0">
                          <a:latin typeface="+mn-lt"/>
                          <a:cs typeface="Arial"/>
                        </a:rPr>
                        <a:t>Sunny</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1760">
                        <a:lnSpc>
                          <a:spcPct val="100000"/>
                        </a:lnSpc>
                      </a:pPr>
                      <a:r>
                        <a:rPr sz="1600" i="0" dirty="0">
                          <a:latin typeface="+mn-lt"/>
                          <a:cs typeface="Arial"/>
                        </a:rPr>
                        <a:t>Co</a:t>
                      </a:r>
                      <a:r>
                        <a:rPr sz="1600" i="0" spc="245" dirty="0">
                          <a:latin typeface="+mn-lt"/>
                          <a:cs typeface="Arial"/>
                        </a:rPr>
                        <a:t>o</a:t>
                      </a:r>
                      <a:r>
                        <a:rPr sz="1600" i="0" dirty="0">
                          <a:latin typeface="+mn-lt"/>
                          <a:cs typeface="Arial"/>
                        </a:rPr>
                        <a:t>l</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6680">
                        <a:lnSpc>
                          <a:spcPct val="100000"/>
                        </a:lnSpc>
                      </a:pPr>
                      <a:r>
                        <a:rPr sz="1600" i="0" dirty="0">
                          <a:latin typeface="+mn-lt"/>
                          <a:cs typeface="Arial"/>
                        </a:rPr>
                        <a:t>N</a:t>
                      </a:r>
                      <a:r>
                        <a:rPr sz="1600" i="0" spc="200" dirty="0">
                          <a:latin typeface="+mn-lt"/>
                          <a:cs typeface="Arial"/>
                        </a:rPr>
                        <a:t>m</a:t>
                      </a:r>
                      <a:r>
                        <a:rPr sz="1600" i="0" dirty="0">
                          <a:latin typeface="+mn-lt"/>
                          <a:cs typeface="Arial"/>
                        </a:rPr>
                        <a:t>l</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95250">
                        <a:lnSpc>
                          <a:spcPct val="100000"/>
                        </a:lnSpc>
                      </a:pPr>
                      <a:r>
                        <a:rPr sz="1600" i="0" dirty="0">
                          <a:latin typeface="+mn-lt"/>
                          <a:cs typeface="Arial"/>
                        </a:rPr>
                        <a:t>Weak</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87630">
                        <a:lnSpc>
                          <a:spcPct val="100000"/>
                        </a:lnSpc>
                      </a:pPr>
                      <a:r>
                        <a:rPr sz="1600" i="0" kern="0" spc="100" baseline="0" dirty="0">
                          <a:latin typeface="+mn-lt"/>
                          <a:cs typeface="Courier New"/>
                        </a:rPr>
                        <a:t>Yes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9"/>
                  </a:ext>
                </a:extLst>
              </a:tr>
              <a:tr h="279858">
                <a:tc>
                  <a:txBody>
                    <a:bodyPr/>
                    <a:lstStyle/>
                    <a:p>
                      <a:pPr marL="46990">
                        <a:lnSpc>
                          <a:spcPct val="100000"/>
                        </a:lnSpc>
                      </a:pPr>
                      <a:r>
                        <a:rPr lang="en-US" sz="1600" i="0" dirty="0">
                          <a:latin typeface="+mn-lt"/>
                          <a:cs typeface="Times New Roman"/>
                        </a:rPr>
                        <a:t>10</a:t>
                      </a:r>
                      <a:endParaRPr sz="1600" i="0" dirty="0">
                        <a:latin typeface="+mn-lt"/>
                        <a:cs typeface="Times New Roman"/>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73660">
                        <a:lnSpc>
                          <a:spcPct val="100000"/>
                        </a:lnSpc>
                      </a:pPr>
                      <a:r>
                        <a:rPr sz="1600" i="0" dirty="0">
                          <a:latin typeface="+mn-lt"/>
                          <a:cs typeface="Arial"/>
                        </a:rPr>
                        <a:t>Rain</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24460">
                        <a:lnSpc>
                          <a:spcPct val="100000"/>
                        </a:lnSpc>
                      </a:pPr>
                      <a:r>
                        <a:rPr sz="1600" i="0" dirty="0">
                          <a:latin typeface="+mn-lt"/>
                          <a:cs typeface="Arial"/>
                        </a:rPr>
                        <a:t>Mild</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3030">
                        <a:lnSpc>
                          <a:spcPct val="100000"/>
                        </a:lnSpc>
                      </a:pPr>
                      <a:r>
                        <a:rPr sz="1600" i="0" dirty="0">
                          <a:latin typeface="+mn-lt"/>
                          <a:cs typeface="Arial"/>
                        </a:rPr>
                        <a:t>N</a:t>
                      </a:r>
                      <a:r>
                        <a:rPr sz="1600" i="0" spc="215" dirty="0">
                          <a:latin typeface="+mn-lt"/>
                          <a:cs typeface="Arial"/>
                        </a:rPr>
                        <a:t>m</a:t>
                      </a:r>
                      <a:r>
                        <a:rPr sz="1600" i="0" dirty="0">
                          <a:latin typeface="+mn-lt"/>
                          <a:cs typeface="Arial"/>
                        </a:rPr>
                        <a:t>l</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95250">
                        <a:lnSpc>
                          <a:spcPct val="100000"/>
                        </a:lnSpc>
                      </a:pPr>
                      <a:r>
                        <a:rPr sz="1600" i="0" dirty="0">
                          <a:latin typeface="+mn-lt"/>
                          <a:cs typeface="Arial"/>
                        </a:rPr>
                        <a:t>Weak</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87630">
                        <a:lnSpc>
                          <a:spcPct val="100000"/>
                        </a:lnSpc>
                      </a:pPr>
                      <a:r>
                        <a:rPr sz="1600" i="0" kern="0" spc="100" baseline="0" dirty="0">
                          <a:latin typeface="+mn-lt"/>
                          <a:cs typeface="Courier New"/>
                        </a:rPr>
                        <a:t>Yes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10"/>
                  </a:ext>
                </a:extLst>
              </a:tr>
              <a:tr h="279858">
                <a:tc>
                  <a:txBody>
                    <a:bodyPr/>
                    <a:lstStyle/>
                    <a:p>
                      <a:pPr marL="46990">
                        <a:lnSpc>
                          <a:spcPct val="100000"/>
                        </a:lnSpc>
                      </a:pPr>
                      <a:r>
                        <a:rPr lang="en-US" sz="1600" i="0" dirty="0">
                          <a:latin typeface="+mn-lt"/>
                          <a:cs typeface="Times New Roman"/>
                        </a:rPr>
                        <a:t>11</a:t>
                      </a:r>
                      <a:endParaRPr sz="1600" i="0" dirty="0">
                        <a:latin typeface="+mn-lt"/>
                        <a:cs typeface="Times New Roman"/>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7310">
                        <a:lnSpc>
                          <a:spcPct val="100000"/>
                        </a:lnSpc>
                      </a:pPr>
                      <a:r>
                        <a:rPr sz="1600" i="0" dirty="0">
                          <a:latin typeface="+mn-lt"/>
                          <a:cs typeface="Arial"/>
                        </a:rPr>
                        <a:t>Sunny</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24460">
                        <a:lnSpc>
                          <a:spcPct val="100000"/>
                        </a:lnSpc>
                      </a:pPr>
                      <a:r>
                        <a:rPr sz="1600" i="0" dirty="0">
                          <a:latin typeface="+mn-lt"/>
                          <a:cs typeface="Arial"/>
                        </a:rPr>
                        <a:t>Mild</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3030">
                        <a:lnSpc>
                          <a:spcPct val="100000"/>
                        </a:lnSpc>
                      </a:pPr>
                      <a:r>
                        <a:rPr sz="1600" i="0" dirty="0">
                          <a:latin typeface="+mn-lt"/>
                          <a:cs typeface="Arial"/>
                        </a:rPr>
                        <a:t>Nml</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7950">
                        <a:lnSpc>
                          <a:spcPct val="100000"/>
                        </a:lnSpc>
                      </a:pPr>
                      <a:r>
                        <a:rPr sz="1600" i="0" dirty="0">
                          <a:latin typeface="+mn-lt"/>
                          <a:cs typeface="Arial"/>
                        </a:rPr>
                        <a:t>Strong</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93980">
                        <a:lnSpc>
                          <a:spcPct val="100000"/>
                        </a:lnSpc>
                      </a:pPr>
                      <a:r>
                        <a:rPr sz="1600" i="0" kern="0" spc="100" baseline="0" dirty="0">
                          <a:latin typeface="+mn-lt"/>
                          <a:cs typeface="Courier New"/>
                        </a:rPr>
                        <a:t>Yes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11"/>
                  </a:ext>
                </a:extLst>
              </a:tr>
              <a:tr h="279858">
                <a:tc>
                  <a:txBody>
                    <a:bodyPr/>
                    <a:lstStyle/>
                    <a:p>
                      <a:pPr marL="46990">
                        <a:lnSpc>
                          <a:spcPct val="100000"/>
                        </a:lnSpc>
                      </a:pPr>
                      <a:r>
                        <a:rPr lang="en-US" sz="1600" i="0" dirty="0">
                          <a:latin typeface="+mn-lt"/>
                          <a:cs typeface="Arial"/>
                        </a:rPr>
                        <a:t>12</a:t>
                      </a:r>
                      <a:endParaRPr sz="1600" i="0" dirty="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7310">
                        <a:lnSpc>
                          <a:spcPct val="100000"/>
                        </a:lnSpc>
                      </a:pPr>
                      <a:r>
                        <a:rPr sz="1600" i="0" dirty="0">
                          <a:latin typeface="+mn-lt"/>
                          <a:cs typeface="Arial"/>
                        </a:rPr>
                        <a:t>Overcast</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24460">
                        <a:lnSpc>
                          <a:spcPct val="100000"/>
                        </a:lnSpc>
                      </a:pPr>
                      <a:r>
                        <a:rPr sz="1600" i="0" dirty="0">
                          <a:latin typeface="+mn-lt"/>
                          <a:cs typeface="Arial"/>
                        </a:rPr>
                        <a:t>Mild</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3030">
                        <a:lnSpc>
                          <a:spcPct val="100000"/>
                        </a:lnSpc>
                      </a:pPr>
                      <a:r>
                        <a:rPr sz="1600" i="0" dirty="0">
                          <a:latin typeface="+mn-lt"/>
                          <a:cs typeface="Arial"/>
                        </a:rPr>
                        <a:t>High</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7950">
                        <a:lnSpc>
                          <a:spcPct val="100000"/>
                        </a:lnSpc>
                      </a:pPr>
                      <a:r>
                        <a:rPr sz="1600" i="0" dirty="0">
                          <a:latin typeface="+mn-lt"/>
                          <a:cs typeface="Arial"/>
                        </a:rPr>
                        <a:t>Strong</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93980">
                        <a:lnSpc>
                          <a:spcPct val="100000"/>
                        </a:lnSpc>
                      </a:pPr>
                      <a:r>
                        <a:rPr sz="1600" i="0" kern="0" spc="100" baseline="0" dirty="0">
                          <a:latin typeface="+mn-lt"/>
                          <a:cs typeface="Courier New"/>
                        </a:rPr>
                        <a:t>Yes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12"/>
                  </a:ext>
                </a:extLst>
              </a:tr>
              <a:tr h="279858">
                <a:tc>
                  <a:txBody>
                    <a:bodyPr/>
                    <a:lstStyle/>
                    <a:p>
                      <a:pPr marL="46990">
                        <a:lnSpc>
                          <a:spcPct val="100000"/>
                        </a:lnSpc>
                      </a:pPr>
                      <a:r>
                        <a:rPr sz="1600" i="0" spc="-270" dirty="0">
                          <a:latin typeface="+mn-lt"/>
                          <a:cs typeface="Arial"/>
                        </a:rPr>
                        <a:t>1</a:t>
                      </a:r>
                      <a:r>
                        <a:rPr sz="1600" i="0" dirty="0">
                          <a:latin typeface="+mn-lt"/>
                          <a:cs typeface="Arial"/>
                        </a:rPr>
                        <a:t>3</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7310">
                        <a:lnSpc>
                          <a:spcPct val="100000"/>
                        </a:lnSpc>
                      </a:pPr>
                      <a:r>
                        <a:rPr sz="1600" i="0" dirty="0">
                          <a:latin typeface="+mn-lt"/>
                          <a:cs typeface="Arial"/>
                        </a:rPr>
                        <a:t>Overcast</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24460">
                        <a:lnSpc>
                          <a:spcPct val="100000"/>
                        </a:lnSpc>
                      </a:pPr>
                      <a:r>
                        <a:rPr sz="1600" i="0" dirty="0">
                          <a:latin typeface="+mn-lt"/>
                          <a:cs typeface="Arial"/>
                        </a:rPr>
                        <a:t>Hot</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3030">
                        <a:lnSpc>
                          <a:spcPct val="100000"/>
                        </a:lnSpc>
                      </a:pPr>
                      <a:r>
                        <a:rPr sz="1600" i="0" dirty="0">
                          <a:latin typeface="+mn-lt"/>
                          <a:cs typeface="Arial"/>
                        </a:rPr>
                        <a:t>Nml</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95250">
                        <a:lnSpc>
                          <a:spcPct val="100000"/>
                        </a:lnSpc>
                      </a:pPr>
                      <a:r>
                        <a:rPr sz="1600" i="0" dirty="0">
                          <a:latin typeface="+mn-lt"/>
                          <a:cs typeface="Arial"/>
                        </a:rPr>
                        <a:t>Weak</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93980">
                        <a:lnSpc>
                          <a:spcPct val="100000"/>
                        </a:lnSpc>
                      </a:pPr>
                      <a:r>
                        <a:rPr sz="1600" i="0" kern="0" spc="100" baseline="0" dirty="0">
                          <a:latin typeface="+mn-lt"/>
                          <a:cs typeface="Courier New"/>
                        </a:rPr>
                        <a:t>Yes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13"/>
                  </a:ext>
                </a:extLst>
              </a:tr>
              <a:tr h="279858">
                <a:tc>
                  <a:txBody>
                    <a:bodyPr/>
                    <a:lstStyle/>
                    <a:p>
                      <a:pPr marL="46990">
                        <a:lnSpc>
                          <a:spcPct val="100000"/>
                        </a:lnSpc>
                      </a:pPr>
                      <a:r>
                        <a:rPr sz="1600" i="0" spc="-370" dirty="0">
                          <a:latin typeface="+mn-lt"/>
                          <a:cs typeface="Arial"/>
                        </a:rPr>
                        <a:t>1</a:t>
                      </a:r>
                      <a:r>
                        <a:rPr sz="1600" i="0" dirty="0">
                          <a:latin typeface="+mn-lt"/>
                          <a:cs typeface="Arial"/>
                        </a:rPr>
                        <a:t>4</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73660">
                        <a:lnSpc>
                          <a:spcPct val="100000"/>
                        </a:lnSpc>
                      </a:pPr>
                      <a:r>
                        <a:rPr sz="1600" i="0" dirty="0">
                          <a:latin typeface="+mn-lt"/>
                          <a:cs typeface="Arial"/>
                        </a:rPr>
                        <a:t>Rain</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24460">
                        <a:lnSpc>
                          <a:spcPct val="100000"/>
                        </a:lnSpc>
                      </a:pPr>
                      <a:r>
                        <a:rPr sz="1600" i="0" dirty="0">
                          <a:latin typeface="+mn-lt"/>
                          <a:cs typeface="Arial"/>
                        </a:rPr>
                        <a:t>Mild</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3030">
                        <a:lnSpc>
                          <a:spcPct val="100000"/>
                        </a:lnSpc>
                      </a:pPr>
                      <a:r>
                        <a:rPr sz="1600" i="0" dirty="0">
                          <a:latin typeface="+mn-lt"/>
                          <a:cs typeface="Arial"/>
                        </a:rPr>
                        <a:t>High</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7950">
                        <a:lnSpc>
                          <a:spcPct val="100000"/>
                        </a:lnSpc>
                      </a:pPr>
                      <a:r>
                        <a:rPr sz="1600" i="0" dirty="0">
                          <a:latin typeface="+mn-lt"/>
                          <a:cs typeface="Arial"/>
                        </a:rPr>
                        <a:t>Strong</a:t>
                      </a:r>
                      <a:endParaRPr sz="1600"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74930">
                        <a:lnSpc>
                          <a:spcPct val="100000"/>
                        </a:lnSpc>
                      </a:pPr>
                      <a:r>
                        <a:rPr sz="1600" i="0" kern="0" spc="100" baseline="0" dirty="0">
                          <a:latin typeface="+mn-lt"/>
                          <a:cs typeface="Arial"/>
                        </a:rPr>
                        <a:t>No</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7528883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Extra Trees</a:t>
            </a:r>
          </a:p>
        </p:txBody>
      </p:sp>
      <p:sp>
        <p:nvSpPr>
          <p:cNvPr id="7" name="Content Placeholder 2">
            <a:extLst>
              <a:ext uri="{FF2B5EF4-FFF2-40B4-BE49-F238E27FC236}">
                <a16:creationId xmlns:a16="http://schemas.microsoft.com/office/drawing/2014/main" id="{DF6A2F6D-D2CD-494E-A2DA-93DD40BEE027}"/>
              </a:ext>
            </a:extLst>
          </p:cNvPr>
          <p:cNvSpPr>
            <a:spLocks noGrp="1"/>
          </p:cNvSpPr>
          <p:nvPr>
            <p:ph idx="1"/>
          </p:nvPr>
        </p:nvSpPr>
        <p:spPr>
          <a:xfrm>
            <a:off x="298589" y="1144420"/>
            <a:ext cx="5256050" cy="3853924"/>
          </a:xfrm>
        </p:spPr>
        <p:txBody>
          <a:bodyPr>
            <a:normAutofit/>
          </a:bodyPr>
          <a:lstStyle/>
          <a:p>
            <a:pPr>
              <a:spcBef>
                <a:spcPts val="2400"/>
              </a:spcBef>
              <a:buFont typeface="Arial" panose="020B0604020202020204" pitchFamily="34" charset="0"/>
              <a:buChar char="•"/>
            </a:pPr>
            <a:r>
              <a:rPr lang="en-US" sz="2600" b="1" u="sng" dirty="0"/>
              <a:t>Ext</a:t>
            </a:r>
            <a:r>
              <a:rPr lang="en-US" sz="2600" dirty="0"/>
              <a:t>remely </a:t>
            </a:r>
            <a:r>
              <a:rPr lang="en-US" sz="2600" b="1" u="sng" dirty="0"/>
              <a:t>Ra</a:t>
            </a:r>
            <a:r>
              <a:rPr lang="en-US" sz="2600" dirty="0"/>
              <a:t>ndomized </a:t>
            </a:r>
            <a:r>
              <a:rPr lang="en-US" sz="2600" b="1" u="sng" dirty="0"/>
              <a:t>Trees</a:t>
            </a:r>
          </a:p>
          <a:p>
            <a:pPr>
              <a:spcBef>
                <a:spcPts val="2400"/>
              </a:spcBef>
              <a:buFont typeface="Arial" panose="020B0604020202020204" pitchFamily="34" charset="0"/>
              <a:buChar char="•"/>
            </a:pPr>
            <a:r>
              <a:rPr lang="en-US" sz="2600" dirty="0"/>
              <a:t>Instead of bootstrapping, grow trees by selecting </a:t>
            </a:r>
            <a:r>
              <a:rPr lang="en-US" sz="2600" b="1" i="1" dirty="0"/>
              <a:t>random </a:t>
            </a:r>
            <a:r>
              <a:rPr lang="en-US" sz="2600" b="1" i="1" dirty="0" err="1"/>
              <a:t>cutpoint</a:t>
            </a:r>
            <a:r>
              <a:rPr lang="en-US" sz="2600" b="1" i="1" dirty="0"/>
              <a:t> </a:t>
            </a:r>
            <a:r>
              <a:rPr lang="en-US" sz="2600" dirty="0"/>
              <a:t>for random subset of features at each split</a:t>
            </a:r>
          </a:p>
          <a:p>
            <a:pPr>
              <a:spcBef>
                <a:spcPts val="2400"/>
              </a:spcBef>
              <a:buFont typeface="Arial" panose="020B0604020202020204" pitchFamily="34" charset="0"/>
              <a:buChar char="•"/>
            </a:pPr>
            <a:r>
              <a:rPr lang="en-US" sz="2600" dirty="0"/>
              <a:t>Aggregate across trees to predict</a:t>
            </a:r>
          </a:p>
        </p:txBody>
      </p:sp>
      <p:pic>
        <p:nvPicPr>
          <p:cNvPr id="4" name="Picture 3">
            <a:extLst>
              <a:ext uri="{FF2B5EF4-FFF2-40B4-BE49-F238E27FC236}">
                <a16:creationId xmlns:a16="http://schemas.microsoft.com/office/drawing/2014/main" id="{0EEE47B4-A9C3-B54E-B653-9FB918F60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387" y="785121"/>
            <a:ext cx="1566358" cy="1345225"/>
          </a:xfrm>
          <a:prstGeom prst="rect">
            <a:avLst/>
          </a:prstGeom>
        </p:spPr>
      </p:pic>
      <p:pic>
        <p:nvPicPr>
          <p:cNvPr id="5" name="Picture 4">
            <a:extLst>
              <a:ext uri="{FF2B5EF4-FFF2-40B4-BE49-F238E27FC236}">
                <a16:creationId xmlns:a16="http://schemas.microsoft.com/office/drawing/2014/main" id="{FC254F17-6D57-C84F-9E53-675781D92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1818" y="797193"/>
            <a:ext cx="1440511" cy="1345225"/>
          </a:xfrm>
          <a:prstGeom prst="rect">
            <a:avLst/>
          </a:prstGeom>
        </p:spPr>
      </p:pic>
      <p:pic>
        <p:nvPicPr>
          <p:cNvPr id="6" name="Picture 5">
            <a:extLst>
              <a:ext uri="{FF2B5EF4-FFF2-40B4-BE49-F238E27FC236}">
                <a16:creationId xmlns:a16="http://schemas.microsoft.com/office/drawing/2014/main" id="{F9BB8B8E-07CC-8C49-BEF4-2C8B962EB8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5460" y="2270343"/>
            <a:ext cx="1440511" cy="1345225"/>
          </a:xfrm>
          <a:prstGeom prst="rect">
            <a:avLst/>
          </a:prstGeom>
        </p:spPr>
      </p:pic>
      <p:pic>
        <p:nvPicPr>
          <p:cNvPr id="8" name="Picture 7">
            <a:extLst>
              <a:ext uri="{FF2B5EF4-FFF2-40B4-BE49-F238E27FC236}">
                <a16:creationId xmlns:a16="http://schemas.microsoft.com/office/drawing/2014/main" id="{5976E7C6-ECEB-2F4E-A96D-9997DE2B9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208" y="3732417"/>
            <a:ext cx="1566358" cy="1345225"/>
          </a:xfrm>
          <a:prstGeom prst="rect">
            <a:avLst/>
          </a:prstGeom>
        </p:spPr>
      </p:pic>
      <p:pic>
        <p:nvPicPr>
          <p:cNvPr id="9" name="Picture 8">
            <a:extLst>
              <a:ext uri="{FF2B5EF4-FFF2-40B4-BE49-F238E27FC236}">
                <a16:creationId xmlns:a16="http://schemas.microsoft.com/office/drawing/2014/main" id="{638DB55C-7045-B342-B71B-5AB4018588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311" y="2292593"/>
            <a:ext cx="1440511" cy="1345225"/>
          </a:xfrm>
          <a:prstGeom prst="rect">
            <a:avLst/>
          </a:prstGeom>
        </p:spPr>
      </p:pic>
    </p:spTree>
    <p:extLst>
      <p:ext uri="{BB962C8B-B14F-4D97-AF65-F5344CB8AC3E}">
        <p14:creationId xmlns:p14="http://schemas.microsoft.com/office/powerpoint/2010/main" val="679778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Random Forests</a:t>
            </a:r>
          </a:p>
        </p:txBody>
      </p:sp>
      <p:sp>
        <p:nvSpPr>
          <p:cNvPr id="19" name="Content Placeholder 2">
            <a:extLst>
              <a:ext uri="{FF2B5EF4-FFF2-40B4-BE49-F238E27FC236}">
                <a16:creationId xmlns:a16="http://schemas.microsoft.com/office/drawing/2014/main" id="{77068D61-6B7F-9E4B-AD6E-B0F90360650B}"/>
              </a:ext>
            </a:extLst>
          </p:cNvPr>
          <p:cNvSpPr txBox="1">
            <a:spLocks/>
          </p:cNvSpPr>
          <p:nvPr/>
        </p:nvSpPr>
        <p:spPr>
          <a:xfrm>
            <a:off x="766106" y="1193210"/>
            <a:ext cx="3747023" cy="3698830"/>
          </a:xfrm>
          <a:prstGeom prst="rect">
            <a:avLst/>
          </a:prstGeom>
          <a:noFill/>
          <a:ln w="38100">
            <a:solidFill>
              <a:srgbClr val="00B050"/>
            </a:solidFill>
          </a:ln>
          <a:effectLst/>
        </p:spPr>
        <p:txBody>
          <a:bodyPr vert="horz" lIns="91440" tIns="45720" rIns="91440" bIns="45720" rtlCol="0">
            <a:normAutofit/>
          </a:bodyPr>
          <a:lstStyle>
            <a:lvl1pPr marL="197176" indent="-197176" algn="l" defTabSz="262901" rtl="0" eaLnBrk="1" latinLnBrk="0" hangingPunct="1">
              <a:spcBef>
                <a:spcPts val="575"/>
              </a:spcBef>
              <a:spcAft>
                <a:spcPts val="0"/>
              </a:spcAft>
              <a:buClr>
                <a:schemeClr val="bg2">
                  <a:lumMod val="40000"/>
                  <a:lumOff val="60000"/>
                </a:schemeClr>
              </a:buClr>
              <a:buSzPct val="80000"/>
              <a:buFont typeface="Wingdings 3" charset="2"/>
              <a:buChar char=""/>
              <a:defRPr sz="32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427215" indent="-164314" algn="l" defTabSz="262901" rtl="0" eaLnBrk="1" latinLnBrk="0" hangingPunct="1">
              <a:spcBef>
                <a:spcPts val="575"/>
              </a:spcBef>
              <a:spcAft>
                <a:spcPts val="0"/>
              </a:spcAft>
              <a:buClr>
                <a:schemeClr val="bg2">
                  <a:lumMod val="40000"/>
                  <a:lumOff val="60000"/>
                </a:schemeClr>
              </a:buClr>
              <a:buSzPct val="80000"/>
              <a:buFont typeface="Wingdings 3" charset="2"/>
              <a:buChar char=""/>
              <a:defRPr sz="28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657254"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4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920155"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183056"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441013"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6pPr>
            <a:lvl7pPr marL="1708859"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7pPr>
            <a:lvl8pPr marL="1971761"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8pPr>
            <a:lvl9pPr marL="2234662"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9pPr>
          </a:lstStyle>
          <a:p>
            <a:pPr marL="0" indent="0" algn="ctr">
              <a:spcBef>
                <a:spcPts val="0"/>
              </a:spcBef>
              <a:buNone/>
            </a:pPr>
            <a:r>
              <a:rPr lang="en-US" sz="2800" b="1" i="1" dirty="0">
                <a:solidFill>
                  <a:srgbClr val="00B050"/>
                </a:solidFill>
              </a:rPr>
              <a:t>ADVANTAGES</a:t>
            </a: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FA776B9A-48DC-144D-84C0-533AA1570260}"/>
                  </a:ext>
                </a:extLst>
              </p:cNvPr>
              <p:cNvSpPr>
                <a:spLocks noGrp="1"/>
              </p:cNvSpPr>
              <p:nvPr>
                <p:ph idx="1"/>
              </p:nvPr>
            </p:nvSpPr>
            <p:spPr>
              <a:xfrm>
                <a:off x="773472" y="1708347"/>
                <a:ext cx="3828428" cy="3267963"/>
              </a:xfrm>
            </p:spPr>
            <p:txBody>
              <a:bodyPr>
                <a:normAutofit fontScale="92500"/>
              </a:bodyPr>
              <a:lstStyle/>
              <a:p>
                <a:pPr>
                  <a:spcBef>
                    <a:spcPts val="2397"/>
                  </a:spcBef>
                  <a:buFont typeface="Arial" panose="020B0604020202020204" pitchFamily="34" charset="0"/>
                  <a:buChar char="•"/>
                </a:pPr>
                <a:r>
                  <a:rPr lang="en-US" sz="1800" dirty="0"/>
                  <a:t>Any data type, handles </a:t>
                </a:r>
                <a:r>
                  <a:rPr lang="en-US" sz="1800" dirty="0" err="1"/>
                  <a:t>missings</a:t>
                </a:r>
                <a:endParaRPr lang="en-US" sz="1800" dirty="0"/>
              </a:p>
              <a:p>
                <a:pPr>
                  <a:spcBef>
                    <a:spcPts val="2397"/>
                  </a:spcBef>
                  <a:buFont typeface="Arial" panose="020B0604020202020204" pitchFamily="34" charset="0"/>
                  <a:buChar char="•"/>
                </a:pPr>
                <a:r>
                  <a:rPr lang="en-US" sz="1800" dirty="0"/>
                  <a:t>No scaling required</a:t>
                </a:r>
              </a:p>
              <a:p>
                <a:pPr>
                  <a:spcBef>
                    <a:spcPts val="2397"/>
                  </a:spcBef>
                  <a:buFont typeface="Arial" panose="020B0604020202020204" pitchFamily="34" charset="0"/>
                  <a:buChar char="•"/>
                </a:pPr>
                <a:r>
                  <a:rPr lang="en-US" sz="1800" dirty="0"/>
                  <a:t>Few tuning parameters</a:t>
                </a:r>
              </a:p>
              <a:p>
                <a:pPr>
                  <a:spcBef>
                    <a:spcPts val="2397"/>
                  </a:spcBef>
                  <a:buFont typeface="Arial" panose="020B0604020202020204" pitchFamily="34" charset="0"/>
                  <a:buChar char="•"/>
                </a:pPr>
                <a:r>
                  <a:rPr lang="en-US" sz="1800" dirty="0"/>
                  <a:t>Can handle “small </a:t>
                </a:r>
                <a14:m>
                  <m:oMath xmlns:m="http://schemas.openxmlformats.org/officeDocument/2006/math">
                    <m:r>
                      <a:rPr lang="en-US" sz="1800" b="0" i="1" smtClean="0">
                        <a:latin typeface="Cambria Math" panose="02040503050406030204" pitchFamily="18" charset="0"/>
                      </a:rPr>
                      <m:t>𝑛</m:t>
                    </m:r>
                  </m:oMath>
                </a14:m>
                <a:r>
                  <a:rPr lang="en-US" sz="1800" dirty="0"/>
                  <a:t>, large </a:t>
                </a:r>
                <a14:m>
                  <m:oMath xmlns:m="http://schemas.openxmlformats.org/officeDocument/2006/math">
                    <m:r>
                      <a:rPr lang="en-US" sz="1800" b="0" i="1" smtClean="0">
                        <a:latin typeface="Cambria Math" panose="02040503050406030204" pitchFamily="18" charset="0"/>
                      </a:rPr>
                      <m:t>𝑚</m:t>
                    </m:r>
                  </m:oMath>
                </a14:m>
                <a:r>
                  <a:rPr lang="en-US" sz="1800" dirty="0"/>
                  <a:t>”</a:t>
                </a:r>
              </a:p>
              <a:p>
                <a:pPr>
                  <a:spcBef>
                    <a:spcPts val="2397"/>
                  </a:spcBef>
                  <a:buFont typeface="Arial" panose="020B0604020202020204" pitchFamily="34" charset="0"/>
                  <a:buChar char="•"/>
                </a:pPr>
                <a:r>
                  <a:rPr lang="en-US" sz="1800" dirty="0"/>
                  <a:t>Well suited for parallelization</a:t>
                </a:r>
              </a:p>
              <a:p>
                <a:pPr>
                  <a:spcBef>
                    <a:spcPts val="2397"/>
                  </a:spcBef>
                  <a:buFont typeface="Arial" panose="020B0604020202020204" pitchFamily="34" charset="0"/>
                  <a:buChar char="•"/>
                </a:pPr>
                <a:r>
                  <a:rPr lang="en-US" sz="1800" dirty="0"/>
                  <a:t>“Good for folks with a tight deadlines”</a:t>
                </a:r>
              </a:p>
            </p:txBody>
          </p:sp>
        </mc:Choice>
        <mc:Fallback>
          <p:sp>
            <p:nvSpPr>
              <p:cNvPr id="21" name="Content Placeholder 2">
                <a:extLst>
                  <a:ext uri="{FF2B5EF4-FFF2-40B4-BE49-F238E27FC236}">
                    <a16:creationId xmlns:a16="http://schemas.microsoft.com/office/drawing/2014/main" id="{FA776B9A-48DC-144D-84C0-533AA1570260}"/>
                  </a:ext>
                </a:extLst>
              </p:cNvPr>
              <p:cNvSpPr>
                <a:spLocks noGrp="1" noRot="1" noChangeAspect="1" noMove="1" noResize="1" noEditPoints="1" noAdjustHandles="1" noChangeArrowheads="1" noChangeShapeType="1" noTextEdit="1"/>
              </p:cNvSpPr>
              <p:nvPr>
                <p:ph idx="1"/>
              </p:nvPr>
            </p:nvSpPr>
            <p:spPr>
              <a:xfrm>
                <a:off x="773472" y="1708347"/>
                <a:ext cx="3828428" cy="3267963"/>
              </a:xfrm>
              <a:blipFill>
                <a:blip r:embed="rId3"/>
                <a:stretch>
                  <a:fillRect t="-775"/>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B6AC94E3-51B8-B346-9076-05B33E886032}"/>
              </a:ext>
            </a:extLst>
          </p:cNvPr>
          <p:cNvSpPr txBox="1">
            <a:spLocks/>
          </p:cNvSpPr>
          <p:nvPr/>
        </p:nvSpPr>
        <p:spPr>
          <a:xfrm>
            <a:off x="4846772" y="1188490"/>
            <a:ext cx="3629487" cy="3698830"/>
          </a:xfrm>
          <a:prstGeom prst="rect">
            <a:avLst/>
          </a:prstGeom>
          <a:noFill/>
          <a:ln w="38100">
            <a:solidFill>
              <a:srgbClr val="C00000"/>
            </a:solidFill>
          </a:ln>
          <a:effectLst/>
        </p:spPr>
        <p:txBody>
          <a:bodyPr vert="horz" lIns="91440" tIns="45720" rIns="91440" bIns="45720" rtlCol="0">
            <a:normAutofit/>
          </a:bodyPr>
          <a:lstStyle>
            <a:lvl1pPr marL="197176" indent="-197176" algn="l" defTabSz="262901" rtl="0" eaLnBrk="1" latinLnBrk="0" hangingPunct="1">
              <a:spcBef>
                <a:spcPts val="575"/>
              </a:spcBef>
              <a:spcAft>
                <a:spcPts val="0"/>
              </a:spcAft>
              <a:buClr>
                <a:schemeClr val="bg2">
                  <a:lumMod val="40000"/>
                  <a:lumOff val="60000"/>
                </a:schemeClr>
              </a:buClr>
              <a:buSzPct val="80000"/>
              <a:buFont typeface="Wingdings 3" charset="2"/>
              <a:buChar char=""/>
              <a:defRPr sz="32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427215" indent="-164314" algn="l" defTabSz="262901" rtl="0" eaLnBrk="1" latinLnBrk="0" hangingPunct="1">
              <a:spcBef>
                <a:spcPts val="575"/>
              </a:spcBef>
              <a:spcAft>
                <a:spcPts val="0"/>
              </a:spcAft>
              <a:buClr>
                <a:schemeClr val="bg2">
                  <a:lumMod val="40000"/>
                  <a:lumOff val="60000"/>
                </a:schemeClr>
              </a:buClr>
              <a:buSzPct val="80000"/>
              <a:buFont typeface="Wingdings 3" charset="2"/>
              <a:buChar char=""/>
              <a:defRPr sz="28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657254"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4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920155"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183056"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441013"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6pPr>
            <a:lvl7pPr marL="1708859"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7pPr>
            <a:lvl8pPr marL="1971761"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8pPr>
            <a:lvl9pPr marL="2234662"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9pPr>
          </a:lstStyle>
          <a:p>
            <a:pPr marL="0" indent="0" algn="ctr">
              <a:spcBef>
                <a:spcPts val="0"/>
              </a:spcBef>
              <a:buNone/>
            </a:pPr>
            <a:r>
              <a:rPr lang="en-US" sz="2800" b="1" i="1" dirty="0">
                <a:solidFill>
                  <a:srgbClr val="C00000"/>
                </a:solidFill>
              </a:rPr>
              <a:t>DISADVANTAGES</a:t>
            </a:r>
          </a:p>
        </p:txBody>
      </p:sp>
      <p:sp>
        <p:nvSpPr>
          <p:cNvPr id="7" name="Content Placeholder 2">
            <a:extLst>
              <a:ext uri="{FF2B5EF4-FFF2-40B4-BE49-F238E27FC236}">
                <a16:creationId xmlns:a16="http://schemas.microsoft.com/office/drawing/2014/main" id="{7705B0B2-EF7D-F149-9B77-03C1CDE2CC10}"/>
              </a:ext>
            </a:extLst>
          </p:cNvPr>
          <p:cNvSpPr txBox="1">
            <a:spLocks/>
          </p:cNvSpPr>
          <p:nvPr/>
        </p:nvSpPr>
        <p:spPr>
          <a:xfrm>
            <a:off x="4896957" y="1730380"/>
            <a:ext cx="3394415" cy="3048095"/>
          </a:xfrm>
          <a:prstGeom prst="rect">
            <a:avLst/>
          </a:prstGeom>
        </p:spPr>
        <p:txBody>
          <a:bodyPr vert="horz" lIns="91440" tIns="45720" rIns="91440" bIns="45720" rtlCol="0">
            <a:normAutofit/>
          </a:bodyPr>
          <a:lstStyle>
            <a:lvl1pPr marL="197176" indent="-197176" algn="l" defTabSz="262901" rtl="0" eaLnBrk="1" latinLnBrk="0" hangingPunct="1">
              <a:spcBef>
                <a:spcPts val="575"/>
              </a:spcBef>
              <a:spcAft>
                <a:spcPts val="0"/>
              </a:spcAft>
              <a:buClr>
                <a:schemeClr val="bg2">
                  <a:lumMod val="40000"/>
                  <a:lumOff val="60000"/>
                </a:schemeClr>
              </a:buClr>
              <a:buSzPct val="80000"/>
              <a:buFont typeface="Wingdings 3" charset="2"/>
              <a:buChar char=""/>
              <a:defRPr sz="32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427215" indent="-164314" algn="l" defTabSz="262901" rtl="0" eaLnBrk="1" latinLnBrk="0" hangingPunct="1">
              <a:spcBef>
                <a:spcPts val="575"/>
              </a:spcBef>
              <a:spcAft>
                <a:spcPts val="0"/>
              </a:spcAft>
              <a:buClr>
                <a:schemeClr val="bg2">
                  <a:lumMod val="40000"/>
                  <a:lumOff val="60000"/>
                </a:schemeClr>
              </a:buClr>
              <a:buSzPct val="80000"/>
              <a:buFont typeface="Wingdings 3" charset="2"/>
              <a:buChar char=""/>
              <a:defRPr sz="28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657254"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4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920155"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183056"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441013"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6pPr>
            <a:lvl7pPr marL="1708859"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7pPr>
            <a:lvl8pPr marL="1971761"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8pPr>
            <a:lvl9pPr marL="2234662"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9pPr>
          </a:lstStyle>
          <a:p>
            <a:pPr>
              <a:spcBef>
                <a:spcPts val="2397"/>
              </a:spcBef>
              <a:buFont typeface="Arial" panose="020B0604020202020204" pitchFamily="34" charset="0"/>
              <a:buChar char="•"/>
            </a:pPr>
            <a:r>
              <a:rPr lang="en-US" sz="1800" dirty="0"/>
              <a:t>Less interpretable than decision trees</a:t>
            </a:r>
          </a:p>
          <a:p>
            <a:pPr>
              <a:spcBef>
                <a:spcPts val="2397"/>
              </a:spcBef>
              <a:buFont typeface="Arial" panose="020B0604020202020204" pitchFamily="34" charset="0"/>
              <a:buChar char="•"/>
            </a:pPr>
            <a:r>
              <a:rPr lang="en-US" sz="1800" dirty="0"/>
              <a:t>Poor with categorical variables with many categories</a:t>
            </a:r>
          </a:p>
          <a:p>
            <a:pPr>
              <a:spcBef>
                <a:spcPts val="2397"/>
              </a:spcBef>
              <a:buFont typeface="Arial" panose="020B0604020202020204" pitchFamily="34" charset="0"/>
              <a:buChar char="•"/>
            </a:pPr>
            <a:r>
              <a:rPr lang="en-US" sz="1800" dirty="0"/>
              <a:t>Other algorithms may outperform (e.g. </a:t>
            </a:r>
            <a:r>
              <a:rPr lang="en-US" sz="1800" dirty="0" err="1"/>
              <a:t>XGBoost</a:t>
            </a:r>
            <a:r>
              <a:rPr lang="en-US" sz="1800" dirty="0"/>
              <a:t>)</a:t>
            </a:r>
          </a:p>
          <a:p>
            <a:pPr>
              <a:spcBef>
                <a:spcPts val="2397"/>
              </a:spcBef>
              <a:buFont typeface="Arial" panose="020B0604020202020204" pitchFamily="34" charset="0"/>
              <a:buChar char="•"/>
            </a:pPr>
            <a:endParaRPr lang="en-US" sz="1800" dirty="0"/>
          </a:p>
        </p:txBody>
      </p:sp>
    </p:spTree>
    <p:extLst>
      <p:ext uri="{BB962C8B-B14F-4D97-AF65-F5344CB8AC3E}">
        <p14:creationId xmlns:p14="http://schemas.microsoft.com/office/powerpoint/2010/main" val="89313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DCB-0C53-5C4B-ADE1-B0FCC5555AD8}"/>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830086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4F65B-9656-9A46-A2DD-76486A9A0650}"/>
              </a:ext>
            </a:extLst>
          </p:cNvPr>
          <p:cNvSpPr>
            <a:spLocks noGrp="1"/>
          </p:cNvSpPr>
          <p:nvPr>
            <p:ph type="ctrTitle"/>
          </p:nvPr>
        </p:nvSpPr>
        <p:spPr/>
        <p:txBody>
          <a:bodyPr/>
          <a:lstStyle/>
          <a:p>
            <a:r>
              <a:rPr lang="en-US" dirty="0"/>
              <a:t>Appendix</a:t>
            </a:r>
          </a:p>
        </p:txBody>
      </p:sp>
      <p:sp>
        <p:nvSpPr>
          <p:cNvPr id="3" name="Subtitle 2">
            <a:extLst>
              <a:ext uri="{FF2B5EF4-FFF2-40B4-BE49-F238E27FC236}">
                <a16:creationId xmlns:a16="http://schemas.microsoft.com/office/drawing/2014/main" id="{913C1567-0225-634B-B719-FB8C164A6625}"/>
              </a:ext>
            </a:extLst>
          </p:cNvPr>
          <p:cNvSpPr>
            <a:spLocks noGrp="1"/>
          </p:cNvSpPr>
          <p:nvPr>
            <p:ph type="subTitle" idx="1"/>
          </p:nvPr>
        </p:nvSpPr>
        <p:spPr/>
        <p:txBody>
          <a:bodyPr>
            <a:normAutofit fontScale="92500" lnSpcReduction="20000"/>
          </a:bodyPr>
          <a:lstStyle/>
          <a:p>
            <a:endParaRPr lang="en-US"/>
          </a:p>
        </p:txBody>
      </p:sp>
    </p:spTree>
    <p:extLst>
      <p:ext uri="{BB962C8B-B14F-4D97-AF65-F5344CB8AC3E}">
        <p14:creationId xmlns:p14="http://schemas.microsoft.com/office/powerpoint/2010/main" val="337868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Bias-Variance Tradeoff</a:t>
            </a:r>
            <a:endParaRPr lang="en-US" b="1" u="sng" dirty="0"/>
          </a:p>
        </p:txBody>
      </p:sp>
      <p:pic>
        <p:nvPicPr>
          <p:cNvPr id="6" name="Picture 5">
            <a:extLst>
              <a:ext uri="{FF2B5EF4-FFF2-40B4-BE49-F238E27FC236}">
                <a16:creationId xmlns:a16="http://schemas.microsoft.com/office/drawing/2014/main" id="{19964C28-AA7D-7C48-9647-E025A5E3D885}"/>
              </a:ext>
            </a:extLst>
          </p:cNvPr>
          <p:cNvPicPr>
            <a:picLocks noChangeAspect="1"/>
          </p:cNvPicPr>
          <p:nvPr/>
        </p:nvPicPr>
        <p:blipFill>
          <a:blip r:embed="rId3"/>
          <a:stretch>
            <a:fillRect/>
          </a:stretch>
        </p:blipFill>
        <p:spPr>
          <a:xfrm>
            <a:off x="4491640" y="393019"/>
            <a:ext cx="4569670" cy="4569670"/>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DF6A2F6D-D2CD-494E-A2DA-93DD40BEE027}"/>
                  </a:ext>
                </a:extLst>
              </p:cNvPr>
              <p:cNvSpPr>
                <a:spLocks noGrp="1"/>
              </p:cNvSpPr>
              <p:nvPr>
                <p:ph idx="1"/>
              </p:nvPr>
            </p:nvSpPr>
            <p:spPr>
              <a:xfrm>
                <a:off x="298590" y="1144420"/>
                <a:ext cx="3833572" cy="3853924"/>
              </a:xfrm>
            </p:spPr>
            <p:txBody>
              <a:bodyPr>
                <a:normAutofit/>
              </a:bodyPr>
              <a:lstStyle/>
              <a:p>
                <a:pPr>
                  <a:spcBef>
                    <a:spcPts val="2400"/>
                  </a:spcBef>
                  <a:buFont typeface="Arial" panose="020B0604020202020204" pitchFamily="34" charset="0"/>
                  <a:buChar char="•"/>
                </a:pPr>
                <a:r>
                  <a:rPr lang="en-US" sz="2000" dirty="0"/>
                  <a:t>Synthetic dataset including from </a:t>
                </a:r>
                <a14:m>
                  <m:oMath xmlns:m="http://schemas.openxmlformats.org/officeDocument/2006/math">
                    <m:r>
                      <m:rPr>
                        <m:sty m:val="p"/>
                      </m:rPr>
                      <a:rPr lang="en-US" sz="2000" b="0" i="0" smtClean="0">
                        <a:latin typeface="Cambria Math" panose="02040503050406030204" pitchFamily="18" charset="0"/>
                      </a:rPr>
                      <m:t>m</m:t>
                    </m:r>
                    <m:r>
                      <a:rPr lang="en-US" sz="2000" b="0" i="0" smtClean="0">
                        <a:latin typeface="Cambria Math" panose="02040503050406030204" pitchFamily="18" charset="0"/>
                      </a:rPr>
                      <m:t>=</m:t>
                    </m:r>
                    <m:r>
                      <a:rPr lang="en-US" sz="2000" b="0" i="1" smtClean="0">
                        <a:latin typeface="Cambria Math" panose="02040503050406030204" pitchFamily="18" charset="0"/>
                      </a:rPr>
                      <m:t>50</m:t>
                    </m:r>
                  </m:oMath>
                </a14:m>
                <a:r>
                  <a:rPr lang="en-US" sz="2000" dirty="0"/>
                  <a:t> features</a:t>
                </a:r>
              </a:p>
              <a:p>
                <a:pPr>
                  <a:spcBef>
                    <a:spcPts val="2400"/>
                  </a:spcBef>
                  <a:buFont typeface="Arial" panose="020B0604020202020204" pitchFamily="34" charset="0"/>
                  <a:buChar char="•"/>
                </a:pPr>
                <a:r>
                  <a:rPr lang="en-US" sz="2000" dirty="0"/>
                  <a:t>Considering all 50 features at each split leads to higher variance</a:t>
                </a:r>
              </a:p>
              <a:p>
                <a:pPr>
                  <a:spcBef>
                    <a:spcPts val="2400"/>
                  </a:spcBef>
                  <a:buFont typeface="Arial" panose="020B0604020202020204" pitchFamily="34" charset="0"/>
                  <a:buChar char="•"/>
                </a:pPr>
                <a:r>
                  <a:rPr lang="en-US" sz="2000" dirty="0"/>
                  <a:t>Considering a smaller number of features yields model bias</a:t>
                </a:r>
              </a:p>
            </p:txBody>
          </p:sp>
        </mc:Choice>
        <mc:Fallback xmlns="">
          <p:sp>
            <p:nvSpPr>
              <p:cNvPr id="7" name="Content Placeholder 2">
                <a:extLst>
                  <a:ext uri="{FF2B5EF4-FFF2-40B4-BE49-F238E27FC236}">
                    <a16:creationId xmlns:a16="http://schemas.microsoft.com/office/drawing/2014/main" id="{DF6A2F6D-D2CD-494E-A2DA-93DD40BEE027}"/>
                  </a:ext>
                </a:extLst>
              </p:cNvPr>
              <p:cNvSpPr>
                <a:spLocks noGrp="1" noRot="1" noChangeAspect="1" noMove="1" noResize="1" noEditPoints="1" noAdjustHandles="1" noChangeArrowheads="1" noChangeShapeType="1" noTextEdit="1"/>
              </p:cNvSpPr>
              <p:nvPr>
                <p:ph idx="1"/>
              </p:nvPr>
            </p:nvSpPr>
            <p:spPr>
              <a:xfrm>
                <a:off x="298590" y="1144420"/>
                <a:ext cx="3833572" cy="3853924"/>
              </a:xfrm>
              <a:blipFill>
                <a:blip r:embed="rId4"/>
                <a:stretch>
                  <a:fillRect l="-997" t="-656" r="-6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AE1D148-A3DE-064C-9E18-FCBE7FEE0250}"/>
              </a:ext>
            </a:extLst>
          </p:cNvPr>
          <p:cNvSpPr txBox="1"/>
          <p:nvPr/>
        </p:nvSpPr>
        <p:spPr>
          <a:xfrm>
            <a:off x="544011" y="4752483"/>
            <a:ext cx="1932972" cy="375231"/>
          </a:xfrm>
          <a:prstGeom prst="rect">
            <a:avLst/>
          </a:prstGeom>
        </p:spPr>
        <p:txBody>
          <a:bodyPr vert="horz" wrap="square" lIns="0" tIns="30480" rIns="0" bIns="0" rtlCol="0">
            <a:spAutoFit/>
          </a:bodyPr>
          <a:lstStyle/>
          <a:p>
            <a:pPr marL="12700" marR="5080" algn="l">
              <a:lnSpc>
                <a:spcPts val="3200"/>
              </a:lnSpc>
              <a:spcBef>
                <a:spcPts val="240"/>
              </a:spcBef>
            </a:pPr>
            <a:r>
              <a:rPr lang="en-US" sz="1200" dirty="0">
                <a:solidFill>
                  <a:schemeClr val="bg2"/>
                </a:solidFill>
                <a:cs typeface="Arial"/>
                <a:hlinkClick r:id="rId5"/>
              </a:rPr>
              <a:t>Figure: Hastie 2009</a:t>
            </a:r>
            <a:endParaRPr lang="en-US" sz="1200" dirty="0">
              <a:solidFill>
                <a:schemeClr val="bg2"/>
              </a:solidFill>
              <a:cs typeface="Arial"/>
            </a:endParaRPr>
          </a:p>
        </p:txBody>
      </p:sp>
      <p:grpSp>
        <p:nvGrpSpPr>
          <p:cNvPr id="11" name="Group 10">
            <a:extLst>
              <a:ext uri="{FF2B5EF4-FFF2-40B4-BE49-F238E27FC236}">
                <a16:creationId xmlns:a16="http://schemas.microsoft.com/office/drawing/2014/main" id="{324D581F-6DA2-0E41-A667-E67B82B0A26D}"/>
              </a:ext>
            </a:extLst>
          </p:cNvPr>
          <p:cNvGrpSpPr/>
          <p:nvPr/>
        </p:nvGrpSpPr>
        <p:grpSpPr>
          <a:xfrm>
            <a:off x="7682816" y="4625159"/>
            <a:ext cx="1064871" cy="543309"/>
            <a:chOff x="7682816" y="4625159"/>
            <a:chExt cx="1064871" cy="543309"/>
          </a:xfrm>
        </p:grpSpPr>
        <p:sp>
          <p:nvSpPr>
            <p:cNvPr id="9" name="Up Arrow 8">
              <a:extLst>
                <a:ext uri="{FF2B5EF4-FFF2-40B4-BE49-F238E27FC236}">
                  <a16:creationId xmlns:a16="http://schemas.microsoft.com/office/drawing/2014/main" id="{9CA92E5E-430E-CF43-958C-CD50B5A877DD}"/>
                </a:ext>
              </a:extLst>
            </p:cNvPr>
            <p:cNvSpPr/>
            <p:nvPr/>
          </p:nvSpPr>
          <p:spPr>
            <a:xfrm>
              <a:off x="8105293" y="4625159"/>
              <a:ext cx="219919" cy="245861"/>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4236F0-89B6-7241-819C-A160B9547029}"/>
                </a:ext>
              </a:extLst>
            </p:cNvPr>
            <p:cNvSpPr txBox="1"/>
            <p:nvPr/>
          </p:nvSpPr>
          <p:spPr>
            <a:xfrm>
              <a:off x="7682816" y="4780990"/>
              <a:ext cx="1064871" cy="387478"/>
            </a:xfrm>
            <a:prstGeom prst="rect">
              <a:avLst/>
            </a:prstGeom>
          </p:spPr>
          <p:txBody>
            <a:bodyPr vert="horz" wrap="square" lIns="0" tIns="30480" rIns="0" bIns="0" rtlCol="0">
              <a:spAutoFit/>
            </a:bodyPr>
            <a:lstStyle/>
            <a:p>
              <a:pPr marL="12700" marR="5080" algn="ctr">
                <a:lnSpc>
                  <a:spcPts val="3200"/>
                </a:lnSpc>
                <a:spcBef>
                  <a:spcPts val="240"/>
                </a:spcBef>
              </a:pPr>
              <a:r>
                <a:rPr lang="en-US" sz="1600" dirty="0">
                  <a:solidFill>
                    <a:schemeClr val="accent3">
                      <a:lumMod val="75000"/>
                    </a:schemeClr>
                  </a:solidFill>
                  <a:cs typeface="Arial"/>
                </a:rPr>
                <a:t>Bagging</a:t>
              </a:r>
            </a:p>
          </p:txBody>
        </p:sp>
      </p:grpSp>
    </p:spTree>
    <p:extLst>
      <p:ext uri="{BB962C8B-B14F-4D97-AF65-F5344CB8AC3E}">
        <p14:creationId xmlns:p14="http://schemas.microsoft.com/office/powerpoint/2010/main" val="151204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err="1"/>
              <a:t>RandomForest</a:t>
            </a:r>
            <a:r>
              <a:rPr lang="en-US" dirty="0"/>
              <a:t>: </a:t>
            </a:r>
            <a:r>
              <a:rPr lang="en-US" dirty="0" err="1"/>
              <a:t>sklearn</a:t>
            </a:r>
            <a:r>
              <a:rPr lang="en-US" dirty="0"/>
              <a:t> Syntax</a:t>
            </a:r>
          </a:p>
        </p:txBody>
      </p:sp>
      <p:sp>
        <p:nvSpPr>
          <p:cNvPr id="12" name="Content Placeholder 2">
            <a:extLst>
              <a:ext uri="{FF2B5EF4-FFF2-40B4-BE49-F238E27FC236}">
                <a16:creationId xmlns:a16="http://schemas.microsoft.com/office/drawing/2014/main" id="{87A10227-0ACA-A64F-8D4A-7B13C8A0B809}"/>
              </a:ext>
            </a:extLst>
          </p:cNvPr>
          <p:cNvSpPr txBox="1">
            <a:spLocks/>
          </p:cNvSpPr>
          <p:nvPr/>
        </p:nvSpPr>
        <p:spPr>
          <a:xfrm>
            <a:off x="298590" y="1135739"/>
            <a:ext cx="8799112" cy="4006314"/>
          </a:xfrm>
          <a:prstGeom prst="rect">
            <a:avLst/>
          </a:prstGeom>
        </p:spPr>
        <p:txBody>
          <a:bodyPr vert="horz" lIns="91440" tIns="45720" rIns="91440" bIns="45720" rtlCol="0">
            <a:normAutofit fontScale="92500" lnSpcReduction="10000"/>
          </a:bodyPr>
          <a:lstStyle>
            <a:lvl1pPr marL="197176" indent="-197176" algn="l" defTabSz="262901" rtl="0" eaLnBrk="1" latinLnBrk="0" hangingPunct="1">
              <a:spcBef>
                <a:spcPts val="575"/>
              </a:spcBef>
              <a:spcAft>
                <a:spcPts val="0"/>
              </a:spcAft>
              <a:buClr>
                <a:schemeClr val="bg2">
                  <a:lumMod val="40000"/>
                  <a:lumOff val="60000"/>
                </a:schemeClr>
              </a:buClr>
              <a:buSzPct val="80000"/>
              <a:buFont typeface="Wingdings 3" charset="2"/>
              <a:buChar char=""/>
              <a:defRPr sz="32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427215" indent="-164314" algn="l" defTabSz="262901" rtl="0" eaLnBrk="1" latinLnBrk="0" hangingPunct="1">
              <a:spcBef>
                <a:spcPts val="575"/>
              </a:spcBef>
              <a:spcAft>
                <a:spcPts val="0"/>
              </a:spcAft>
              <a:buClr>
                <a:schemeClr val="bg2">
                  <a:lumMod val="40000"/>
                  <a:lumOff val="60000"/>
                </a:schemeClr>
              </a:buClr>
              <a:buSzPct val="80000"/>
              <a:buFont typeface="Wingdings 3" charset="2"/>
              <a:buChar char=""/>
              <a:defRPr sz="28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657254"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4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920155"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183056"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441013"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6pPr>
            <a:lvl7pPr marL="1708859"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7pPr>
            <a:lvl8pPr marL="1971761"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8pPr>
            <a:lvl9pPr marL="2234662" indent="-131451" algn="l" defTabSz="262901" rtl="0" eaLnBrk="1" latinLnBrk="0" hangingPunct="1">
              <a:spcBef>
                <a:spcPts val="575"/>
              </a:spcBef>
              <a:spcAft>
                <a:spcPts val="0"/>
              </a:spcAft>
              <a:buClr>
                <a:schemeClr val="bg2">
                  <a:lumMod val="40000"/>
                  <a:lumOff val="60000"/>
                </a:schemeClr>
              </a:buClr>
              <a:buSzPct val="80000"/>
              <a:buFont typeface="Wingdings 3" charset="2"/>
              <a:buChar char=""/>
              <a:defRPr sz="805" b="0" i="0" kern="1200">
                <a:solidFill>
                  <a:schemeClr val="tx1"/>
                </a:solidFill>
                <a:latin typeface="+mj-lt"/>
                <a:ea typeface="+mj-ea"/>
                <a:cs typeface="+mj-cs"/>
              </a:defRPr>
            </a:lvl9pPr>
          </a:lstStyle>
          <a:p>
            <a:pPr marL="0" indent="0">
              <a:spcBef>
                <a:spcPts val="400"/>
              </a:spcBef>
              <a:buFont typeface="Wingdings 3" charset="2"/>
              <a:buNone/>
            </a:pPr>
            <a:r>
              <a:rPr lang="en-US" sz="2000" dirty="0">
                <a:latin typeface="+mn-lt"/>
              </a:rPr>
              <a:t>Import the class containing the classification method </a:t>
            </a:r>
          </a:p>
          <a:p>
            <a:pPr marL="0" indent="0">
              <a:spcBef>
                <a:spcPts val="400"/>
              </a:spcBef>
              <a:buFont typeface="Wingdings 3" charset="2"/>
              <a:buNone/>
            </a:pPr>
            <a:r>
              <a:rPr lang="en-US" sz="2000" b="1" dirty="0">
                <a:solidFill>
                  <a:schemeClr val="accent5"/>
                </a:solidFill>
              </a:rPr>
              <a:t>	</a:t>
            </a:r>
            <a:r>
              <a:rPr lang="en-US" sz="1700" b="1" dirty="0">
                <a:solidFill>
                  <a:schemeClr val="bg2"/>
                </a:solidFill>
                <a:latin typeface="Courier New" panose="02070309020205020404" pitchFamily="49" charset="0"/>
                <a:cs typeface="Courier New" panose="02070309020205020404" pitchFamily="49" charset="0"/>
              </a:rPr>
              <a:t>from </a:t>
            </a:r>
            <a:r>
              <a:rPr lang="en-US" sz="1700" b="1" dirty="0" err="1">
                <a:solidFill>
                  <a:schemeClr val="bg2"/>
                </a:solidFill>
                <a:latin typeface="Courier New" panose="02070309020205020404" pitchFamily="49" charset="0"/>
                <a:cs typeface="Courier New" panose="02070309020205020404" pitchFamily="49" charset="0"/>
              </a:rPr>
              <a:t>sklearn.ensemble</a:t>
            </a:r>
            <a:r>
              <a:rPr lang="en-US" sz="1700" b="1" dirty="0">
                <a:solidFill>
                  <a:schemeClr val="bg2"/>
                </a:solidFill>
                <a:latin typeface="Courier New" panose="02070309020205020404" pitchFamily="49" charset="0"/>
                <a:cs typeface="Courier New" panose="02070309020205020404" pitchFamily="49" charset="0"/>
              </a:rPr>
              <a:t> import </a:t>
            </a:r>
            <a:r>
              <a:rPr lang="en-US" sz="1700" b="1" dirty="0" err="1">
                <a:solidFill>
                  <a:schemeClr val="accent5"/>
                </a:solidFill>
                <a:latin typeface="Courier New" panose="02070309020205020404" pitchFamily="49" charset="0"/>
                <a:cs typeface="Courier New" panose="02070309020205020404" pitchFamily="49" charset="0"/>
              </a:rPr>
              <a:t>RandomForestClassifier</a:t>
            </a:r>
            <a:endParaRPr lang="en-US" sz="1700" b="1" dirty="0">
              <a:solidFill>
                <a:schemeClr val="accent5"/>
              </a:solidFill>
              <a:latin typeface="Courier New" panose="02070309020205020404" pitchFamily="49" charset="0"/>
              <a:cs typeface="Courier New" panose="02070309020205020404" pitchFamily="49" charset="0"/>
            </a:endParaRPr>
          </a:p>
          <a:p>
            <a:pPr marL="0" indent="0">
              <a:spcBef>
                <a:spcPts val="400"/>
              </a:spcBef>
              <a:buFont typeface="Wingdings 3" charset="2"/>
              <a:buNone/>
            </a:pPr>
            <a:endParaRPr lang="en-US" sz="2000" dirty="0"/>
          </a:p>
          <a:p>
            <a:pPr marL="0" indent="0">
              <a:spcBef>
                <a:spcPts val="400"/>
              </a:spcBef>
              <a:buFont typeface="Wingdings 3" charset="2"/>
              <a:buNone/>
            </a:pPr>
            <a:r>
              <a:rPr lang="en-US" sz="2000" dirty="0">
                <a:latin typeface="+mn-lt"/>
              </a:rPr>
              <a:t>Create an instance of the class</a:t>
            </a:r>
          </a:p>
          <a:p>
            <a:pPr marL="0" indent="0">
              <a:spcBef>
                <a:spcPts val="400"/>
              </a:spcBef>
              <a:buFont typeface="Wingdings 3" charset="2"/>
              <a:buNone/>
            </a:pPr>
            <a:r>
              <a:rPr lang="en-US" sz="2000" dirty="0"/>
              <a:t>	</a:t>
            </a:r>
            <a:r>
              <a:rPr lang="en-US" sz="1700" b="1" dirty="0">
                <a:solidFill>
                  <a:schemeClr val="bg2"/>
                </a:solidFill>
                <a:latin typeface="Courier New" panose="02070309020205020404" pitchFamily="49" charset="0"/>
                <a:cs typeface="Courier New" panose="02070309020205020404" pitchFamily="49" charset="0"/>
              </a:rPr>
              <a:t>RC = </a:t>
            </a:r>
            <a:r>
              <a:rPr lang="en-US" sz="1700" b="1" dirty="0" err="1">
                <a:solidFill>
                  <a:schemeClr val="accent5"/>
                </a:solidFill>
                <a:latin typeface="Courier New" panose="02070309020205020404" pitchFamily="49" charset="0"/>
                <a:cs typeface="Courier New" panose="02070309020205020404" pitchFamily="49" charset="0"/>
              </a:rPr>
              <a:t>RandomForestClassifier</a:t>
            </a:r>
            <a:r>
              <a:rPr lang="en-US" sz="1700" b="1" dirty="0">
                <a:solidFill>
                  <a:schemeClr val="tx1"/>
                </a:solidFill>
                <a:latin typeface="Courier New" panose="02070309020205020404" pitchFamily="49" charset="0"/>
                <a:cs typeface="Courier New" panose="02070309020205020404" pitchFamily="49" charset="0"/>
              </a:rPr>
              <a:t>(</a:t>
            </a:r>
            <a:r>
              <a:rPr lang="en-US" sz="1700" b="1" dirty="0" err="1">
                <a:solidFill>
                  <a:schemeClr val="tx1"/>
                </a:solidFill>
                <a:latin typeface="Courier New" panose="02070309020205020404" pitchFamily="49" charset="0"/>
                <a:cs typeface="Courier New" panose="02070309020205020404" pitchFamily="49" charset="0"/>
              </a:rPr>
              <a:t>n_estimators</a:t>
            </a:r>
            <a:r>
              <a:rPr lang="en-US" sz="1700" b="1" dirty="0">
                <a:solidFill>
                  <a:schemeClr val="tx1"/>
                </a:solidFill>
                <a:latin typeface="Courier New" panose="02070309020205020404" pitchFamily="49" charset="0"/>
                <a:cs typeface="Courier New" panose="02070309020205020404" pitchFamily="49" charset="0"/>
              </a:rPr>
              <a:t>=100, </a:t>
            </a:r>
            <a:r>
              <a:rPr lang="en-US" sz="1700" b="1" dirty="0" err="1">
                <a:solidFill>
                  <a:schemeClr val="tx1"/>
                </a:solidFill>
                <a:latin typeface="Courier New" panose="02070309020205020404" pitchFamily="49" charset="0"/>
                <a:cs typeface="Courier New" panose="02070309020205020404" pitchFamily="49" charset="0"/>
              </a:rPr>
              <a:t>max_features</a:t>
            </a:r>
            <a:r>
              <a:rPr lang="en-US" sz="1700" b="1" dirty="0">
                <a:solidFill>
                  <a:schemeClr val="tx1"/>
                </a:solidFill>
                <a:latin typeface="Courier New" panose="02070309020205020404" pitchFamily="49" charset="0"/>
                <a:cs typeface="Courier New" panose="02070309020205020404" pitchFamily="49" charset="0"/>
              </a:rPr>
              <a:t>=10)</a:t>
            </a:r>
          </a:p>
          <a:p>
            <a:pPr marL="0" indent="0">
              <a:spcBef>
                <a:spcPts val="400"/>
              </a:spcBef>
              <a:buFont typeface="Wingdings 3" charset="2"/>
              <a:buNone/>
            </a:pPr>
            <a:endParaRPr lang="en-US" sz="2000" dirty="0"/>
          </a:p>
          <a:p>
            <a:pPr marL="0" indent="0">
              <a:spcBef>
                <a:spcPts val="400"/>
              </a:spcBef>
              <a:buFont typeface="Wingdings 3" charset="2"/>
              <a:buNone/>
            </a:pPr>
            <a:r>
              <a:rPr lang="en-US" sz="2000" dirty="0">
                <a:latin typeface="+mn-lt"/>
              </a:rPr>
              <a:t>Fit the instance on the data and make new classifications on test data</a:t>
            </a:r>
          </a:p>
          <a:p>
            <a:pPr marL="0" indent="0">
              <a:spcBef>
                <a:spcPts val="400"/>
              </a:spcBef>
              <a:buFont typeface="Wingdings 3" charset="2"/>
              <a:buNone/>
            </a:pPr>
            <a:r>
              <a:rPr lang="en-US" sz="1700" b="1" dirty="0">
                <a:solidFill>
                  <a:schemeClr val="accent5"/>
                </a:solidFill>
                <a:latin typeface="Courier New" panose="02070309020205020404" pitchFamily="49" charset="0"/>
                <a:cs typeface="Courier New" panose="02070309020205020404" pitchFamily="49" charset="0"/>
              </a:rPr>
              <a:t>	</a:t>
            </a:r>
            <a:r>
              <a:rPr lang="en-US" sz="1700" b="1" dirty="0" err="1">
                <a:solidFill>
                  <a:schemeClr val="bg2"/>
                </a:solidFill>
                <a:latin typeface="Courier New" panose="02070309020205020404" pitchFamily="49" charset="0"/>
                <a:cs typeface="Courier New" panose="02070309020205020404" pitchFamily="49" charset="0"/>
              </a:rPr>
              <a:t>RC</a:t>
            </a:r>
            <a:r>
              <a:rPr lang="en-US" sz="1700" b="1" dirty="0" err="1">
                <a:solidFill>
                  <a:schemeClr val="accent3">
                    <a:lumMod val="75000"/>
                  </a:schemeClr>
                </a:solidFill>
                <a:latin typeface="Courier New" panose="02070309020205020404" pitchFamily="49" charset="0"/>
                <a:cs typeface="Courier New" panose="02070309020205020404" pitchFamily="49" charset="0"/>
              </a:rPr>
              <a:t>.fit</a:t>
            </a:r>
            <a:r>
              <a:rPr lang="en-US" sz="1700" b="1" dirty="0">
                <a:solidFill>
                  <a:schemeClr val="bg2"/>
                </a:solidFill>
                <a:latin typeface="Courier New" panose="02070309020205020404" pitchFamily="49" charset="0"/>
                <a:cs typeface="Courier New" panose="02070309020205020404" pitchFamily="49" charset="0"/>
              </a:rPr>
              <a:t>(</a:t>
            </a:r>
            <a:r>
              <a:rPr lang="en-US" sz="1700" b="1" dirty="0" err="1">
                <a:solidFill>
                  <a:schemeClr val="bg2"/>
                </a:solidFill>
                <a:latin typeface="Courier New" panose="02070309020205020404" pitchFamily="49" charset="0"/>
                <a:cs typeface="Courier New" panose="02070309020205020404" pitchFamily="49" charset="0"/>
              </a:rPr>
              <a:t>X_train</a:t>
            </a:r>
            <a:r>
              <a:rPr lang="en-US" sz="1700" b="1" dirty="0">
                <a:solidFill>
                  <a:schemeClr val="bg2"/>
                </a:solidFill>
                <a:latin typeface="Courier New" panose="02070309020205020404" pitchFamily="49" charset="0"/>
                <a:cs typeface="Courier New" panose="02070309020205020404" pitchFamily="49" charset="0"/>
              </a:rPr>
              <a:t>, </a:t>
            </a:r>
            <a:r>
              <a:rPr lang="en-US" sz="1700" b="1" dirty="0" err="1">
                <a:solidFill>
                  <a:schemeClr val="bg2"/>
                </a:solidFill>
                <a:latin typeface="Courier New" panose="02070309020205020404" pitchFamily="49" charset="0"/>
                <a:cs typeface="Courier New" panose="02070309020205020404" pitchFamily="49" charset="0"/>
              </a:rPr>
              <a:t>y_train</a:t>
            </a:r>
            <a:r>
              <a:rPr lang="en-US" sz="1700" b="1" dirty="0">
                <a:solidFill>
                  <a:schemeClr val="bg2"/>
                </a:solidFill>
                <a:latin typeface="Courier New" panose="02070309020205020404" pitchFamily="49" charset="0"/>
                <a:cs typeface="Courier New" panose="02070309020205020404" pitchFamily="49" charset="0"/>
              </a:rPr>
              <a:t>)</a:t>
            </a:r>
          </a:p>
          <a:p>
            <a:pPr marL="0" indent="0">
              <a:spcBef>
                <a:spcPts val="400"/>
              </a:spcBef>
              <a:buFont typeface="Wingdings 3" charset="2"/>
              <a:buNone/>
            </a:pPr>
            <a:r>
              <a:rPr lang="en-US" sz="1700" b="1" dirty="0">
                <a:solidFill>
                  <a:schemeClr val="bg2"/>
                </a:solidFill>
                <a:latin typeface="Courier New" panose="02070309020205020404" pitchFamily="49" charset="0"/>
                <a:cs typeface="Courier New" panose="02070309020205020404" pitchFamily="49" charset="0"/>
              </a:rPr>
              <a:t>	</a:t>
            </a:r>
            <a:r>
              <a:rPr lang="en-US" sz="1700" b="1" dirty="0" err="1">
                <a:solidFill>
                  <a:schemeClr val="bg2"/>
                </a:solidFill>
                <a:latin typeface="Courier New" panose="02070309020205020404" pitchFamily="49" charset="0"/>
                <a:cs typeface="Courier New" panose="02070309020205020404" pitchFamily="49" charset="0"/>
              </a:rPr>
              <a:t>y_predict</a:t>
            </a:r>
            <a:r>
              <a:rPr lang="en-US" sz="1700" b="1" dirty="0">
                <a:solidFill>
                  <a:schemeClr val="bg2"/>
                </a:solidFill>
                <a:latin typeface="Courier New" panose="02070309020205020404" pitchFamily="49" charset="0"/>
                <a:cs typeface="Courier New" panose="02070309020205020404" pitchFamily="49" charset="0"/>
              </a:rPr>
              <a:t> = </a:t>
            </a:r>
            <a:r>
              <a:rPr lang="en-US" sz="1700" b="1" dirty="0" err="1">
                <a:solidFill>
                  <a:schemeClr val="bg2"/>
                </a:solidFill>
                <a:latin typeface="Courier New" panose="02070309020205020404" pitchFamily="49" charset="0"/>
                <a:cs typeface="Courier New" panose="02070309020205020404" pitchFamily="49" charset="0"/>
              </a:rPr>
              <a:t>RC</a:t>
            </a:r>
            <a:r>
              <a:rPr lang="en-US" sz="1700" b="1" dirty="0" err="1">
                <a:solidFill>
                  <a:schemeClr val="accent3">
                    <a:lumMod val="75000"/>
                  </a:schemeClr>
                </a:solidFill>
                <a:latin typeface="Courier New" panose="02070309020205020404" pitchFamily="49" charset="0"/>
                <a:cs typeface="Courier New" panose="02070309020205020404" pitchFamily="49" charset="0"/>
              </a:rPr>
              <a:t>.predict</a:t>
            </a:r>
            <a:r>
              <a:rPr lang="en-US" sz="1700" b="1" dirty="0">
                <a:solidFill>
                  <a:schemeClr val="bg2"/>
                </a:solidFill>
                <a:latin typeface="Courier New" panose="02070309020205020404" pitchFamily="49" charset="0"/>
                <a:cs typeface="Courier New" panose="02070309020205020404" pitchFamily="49" charset="0"/>
              </a:rPr>
              <a:t>(</a:t>
            </a:r>
            <a:r>
              <a:rPr lang="en-US" sz="1700" b="1" dirty="0" err="1">
                <a:solidFill>
                  <a:schemeClr val="bg2"/>
                </a:solidFill>
                <a:latin typeface="Courier New" panose="02070309020205020404" pitchFamily="49" charset="0"/>
                <a:cs typeface="Courier New" panose="02070309020205020404" pitchFamily="49" charset="0"/>
              </a:rPr>
              <a:t>X_test</a:t>
            </a:r>
            <a:r>
              <a:rPr lang="en-US" sz="1700" b="1" dirty="0">
                <a:solidFill>
                  <a:schemeClr val="bg2"/>
                </a:solidFill>
                <a:latin typeface="Courier New" panose="02070309020205020404" pitchFamily="49" charset="0"/>
                <a:cs typeface="Courier New" panose="02070309020205020404" pitchFamily="49" charset="0"/>
              </a:rPr>
              <a:t>)</a:t>
            </a:r>
          </a:p>
          <a:p>
            <a:pPr marL="0" indent="0">
              <a:spcBef>
                <a:spcPts val="400"/>
              </a:spcBef>
              <a:buFont typeface="Wingdings 3" charset="2"/>
              <a:buNone/>
            </a:pPr>
            <a:endParaRPr lang="en-US" sz="2000" dirty="0"/>
          </a:p>
          <a:p>
            <a:pPr marL="0" indent="0">
              <a:spcBef>
                <a:spcPts val="400"/>
              </a:spcBef>
              <a:buFont typeface="Wingdings 3" charset="2"/>
              <a:buNone/>
            </a:pPr>
            <a:r>
              <a:rPr lang="en-US" sz="2000" dirty="0">
                <a:latin typeface="+mn-lt"/>
              </a:rPr>
              <a:t>Tune parameters with cross-validation.  </a:t>
            </a:r>
          </a:p>
          <a:p>
            <a:pPr marL="0" indent="0">
              <a:spcBef>
                <a:spcPts val="400"/>
              </a:spcBef>
              <a:buFont typeface="Wingdings 3" charset="2"/>
              <a:buNone/>
            </a:pPr>
            <a:r>
              <a:rPr lang="en-US" sz="2000" dirty="0">
                <a:latin typeface="+mn-lt"/>
              </a:rPr>
              <a:t>Use</a:t>
            </a:r>
            <a:r>
              <a:rPr lang="en-US" sz="1700" dirty="0">
                <a:latin typeface="+mn-lt"/>
              </a:rPr>
              <a:t> </a:t>
            </a:r>
            <a:r>
              <a:rPr lang="en-US" sz="1700" b="1" dirty="0" err="1">
                <a:solidFill>
                  <a:schemeClr val="accent5"/>
                </a:solidFill>
                <a:latin typeface="Courier New" panose="02070309020205020404" pitchFamily="49" charset="0"/>
                <a:cs typeface="Courier New" panose="02070309020205020404" pitchFamily="49" charset="0"/>
              </a:rPr>
              <a:t>RandomForestRegressor</a:t>
            </a:r>
            <a:r>
              <a:rPr lang="en-US" sz="1700" dirty="0">
                <a:latin typeface="Courier New" panose="02070309020205020404" pitchFamily="49" charset="0"/>
                <a:cs typeface="Courier New" panose="02070309020205020404" pitchFamily="49" charset="0"/>
              </a:rPr>
              <a:t> </a:t>
            </a:r>
            <a:r>
              <a:rPr lang="en-US" sz="2000" dirty="0">
                <a:latin typeface="+mn-lt"/>
              </a:rPr>
              <a:t>for regression.</a:t>
            </a:r>
          </a:p>
        </p:txBody>
      </p:sp>
    </p:spTree>
    <p:extLst>
      <p:ext uri="{BB962C8B-B14F-4D97-AF65-F5344CB8AC3E}">
        <p14:creationId xmlns:p14="http://schemas.microsoft.com/office/powerpoint/2010/main" val="1247291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
            <a:extLst>
              <a:ext uri="{FF2B5EF4-FFF2-40B4-BE49-F238E27FC236}">
                <a16:creationId xmlns:a16="http://schemas.microsoft.com/office/drawing/2014/main" id="{D3F8880D-B970-0741-B19C-629ABBA08B58}"/>
              </a:ext>
            </a:extLst>
          </p:cNvPr>
          <p:cNvGraphicFramePr>
            <a:graphicFrameLocks noGrp="1"/>
          </p:cNvGraphicFramePr>
          <p:nvPr>
            <p:extLst>
              <p:ext uri="{D42A27DB-BD31-4B8C-83A1-F6EECF244321}">
                <p14:modId xmlns:p14="http://schemas.microsoft.com/office/powerpoint/2010/main" val="2356144307"/>
              </p:ext>
            </p:extLst>
          </p:nvPr>
        </p:nvGraphicFramePr>
        <p:xfrm>
          <a:off x="723900" y="495571"/>
          <a:ext cx="6223000" cy="4266658"/>
        </p:xfrm>
        <a:graphic>
          <a:graphicData uri="http://schemas.openxmlformats.org/drawingml/2006/table">
            <a:tbl>
              <a:tblPr firstRow="1" bandRow="1">
                <a:tableStyleId>{2D5ABB26-0587-4C30-8999-92F81FD0307C}</a:tableStyleId>
              </a:tblPr>
              <a:tblGrid>
                <a:gridCol w="559708">
                  <a:extLst>
                    <a:ext uri="{9D8B030D-6E8A-4147-A177-3AD203B41FA5}">
                      <a16:colId xmlns:a16="http://schemas.microsoft.com/office/drawing/2014/main" val="20000"/>
                    </a:ext>
                  </a:extLst>
                </a:gridCol>
                <a:gridCol w="1109646">
                  <a:extLst>
                    <a:ext uri="{9D8B030D-6E8A-4147-A177-3AD203B41FA5}">
                      <a16:colId xmlns:a16="http://schemas.microsoft.com/office/drawing/2014/main" val="20001"/>
                    </a:ext>
                  </a:extLst>
                </a:gridCol>
                <a:gridCol w="1109646">
                  <a:extLst>
                    <a:ext uri="{9D8B030D-6E8A-4147-A177-3AD203B41FA5}">
                      <a16:colId xmlns:a16="http://schemas.microsoft.com/office/drawing/2014/main" val="20002"/>
                    </a:ext>
                  </a:extLst>
                </a:gridCol>
                <a:gridCol w="1233716">
                  <a:extLst>
                    <a:ext uri="{9D8B030D-6E8A-4147-A177-3AD203B41FA5}">
                      <a16:colId xmlns:a16="http://schemas.microsoft.com/office/drawing/2014/main" val="20003"/>
                    </a:ext>
                  </a:extLst>
                </a:gridCol>
                <a:gridCol w="985575">
                  <a:extLst>
                    <a:ext uri="{9D8B030D-6E8A-4147-A177-3AD203B41FA5}">
                      <a16:colId xmlns:a16="http://schemas.microsoft.com/office/drawing/2014/main" val="20004"/>
                    </a:ext>
                  </a:extLst>
                </a:gridCol>
                <a:gridCol w="1224709">
                  <a:extLst>
                    <a:ext uri="{9D8B030D-6E8A-4147-A177-3AD203B41FA5}">
                      <a16:colId xmlns:a16="http://schemas.microsoft.com/office/drawing/2014/main" val="20005"/>
                    </a:ext>
                  </a:extLst>
                </a:gridCol>
              </a:tblGrid>
              <a:tr h="348646">
                <a:tc>
                  <a:txBody>
                    <a:bodyPr/>
                    <a:lstStyle/>
                    <a:p>
                      <a:pPr marL="40640">
                        <a:lnSpc>
                          <a:spcPct val="100000"/>
                        </a:lnSpc>
                        <a:spcBef>
                          <a:spcPts val="210"/>
                        </a:spcBef>
                      </a:pPr>
                      <a:r>
                        <a:rPr lang="en-US" sz="1600" b="1" i="0" dirty="0">
                          <a:solidFill>
                            <a:schemeClr val="bg1"/>
                          </a:solidFill>
                          <a:latin typeface="+mn-lt"/>
                          <a:cs typeface="Times New Roman"/>
                        </a:rPr>
                        <a:t>Day</a:t>
                      </a:r>
                      <a:endParaRPr sz="1600" b="1" i="0" dirty="0">
                        <a:solidFill>
                          <a:schemeClr val="bg1"/>
                        </a:solidFill>
                        <a:latin typeface="+mn-lt"/>
                        <a:cs typeface="Times New Roman"/>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chemeClr val="accent1"/>
                    </a:solidFill>
                  </a:tcPr>
                </a:tc>
                <a:tc>
                  <a:txBody>
                    <a:bodyPr/>
                    <a:lstStyle/>
                    <a:p>
                      <a:pPr marL="60960">
                        <a:lnSpc>
                          <a:spcPct val="100000"/>
                        </a:lnSpc>
                        <a:spcBef>
                          <a:spcPts val="360"/>
                        </a:spcBef>
                      </a:pPr>
                      <a:r>
                        <a:rPr lang="en-US" sz="1600" b="1" i="0" dirty="0">
                          <a:solidFill>
                            <a:schemeClr val="bg1"/>
                          </a:solidFill>
                          <a:latin typeface="+mn-lt"/>
                          <a:cs typeface="Arial"/>
                        </a:rPr>
                        <a:t>Outlook</a:t>
                      </a:r>
                      <a:endParaRPr sz="1600" b="1" i="0" dirty="0">
                        <a:solidFill>
                          <a:schemeClr val="bg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chemeClr val="accent1"/>
                    </a:solidFill>
                  </a:tcPr>
                </a:tc>
                <a:tc>
                  <a:txBody>
                    <a:bodyPr/>
                    <a:lstStyle/>
                    <a:p>
                      <a:pPr marL="118110">
                        <a:lnSpc>
                          <a:spcPct val="100000"/>
                        </a:lnSpc>
                        <a:spcBef>
                          <a:spcPts val="360"/>
                        </a:spcBef>
                      </a:pPr>
                      <a:r>
                        <a:rPr lang="en-US" sz="1600" b="1" i="0" dirty="0">
                          <a:solidFill>
                            <a:schemeClr val="bg1"/>
                          </a:solidFill>
                          <a:latin typeface="+mn-lt"/>
                          <a:cs typeface="Arial"/>
                        </a:rPr>
                        <a:t>Temp</a:t>
                      </a:r>
                      <a:endParaRPr sz="1600" b="1" i="0" dirty="0">
                        <a:solidFill>
                          <a:schemeClr val="bg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chemeClr val="accent1"/>
                    </a:solidFill>
                  </a:tcPr>
                </a:tc>
                <a:tc>
                  <a:txBody>
                    <a:bodyPr/>
                    <a:lstStyle/>
                    <a:p>
                      <a:pPr marL="106680">
                        <a:lnSpc>
                          <a:spcPct val="100000"/>
                        </a:lnSpc>
                        <a:spcBef>
                          <a:spcPts val="360"/>
                        </a:spcBef>
                      </a:pPr>
                      <a:r>
                        <a:rPr lang="en-US" sz="1600" b="1" i="0" dirty="0">
                          <a:solidFill>
                            <a:schemeClr val="bg1"/>
                          </a:solidFill>
                          <a:latin typeface="+mn-lt"/>
                          <a:cs typeface="Arial"/>
                        </a:rPr>
                        <a:t>Humidity</a:t>
                      </a:r>
                      <a:endParaRPr sz="1600" b="1" i="0" dirty="0">
                        <a:solidFill>
                          <a:schemeClr val="bg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chemeClr val="accent1"/>
                    </a:solidFill>
                  </a:tcPr>
                </a:tc>
                <a:tc>
                  <a:txBody>
                    <a:bodyPr/>
                    <a:lstStyle/>
                    <a:p>
                      <a:pPr marL="88900">
                        <a:lnSpc>
                          <a:spcPct val="100000"/>
                        </a:lnSpc>
                        <a:spcBef>
                          <a:spcPts val="340"/>
                        </a:spcBef>
                      </a:pPr>
                      <a:r>
                        <a:rPr lang="en-US" sz="1600" b="1" i="0" dirty="0">
                          <a:solidFill>
                            <a:schemeClr val="bg1"/>
                          </a:solidFill>
                          <a:latin typeface="+mn-lt"/>
                          <a:cs typeface="Arial"/>
                        </a:rPr>
                        <a:t>Wind</a:t>
                      </a:r>
                      <a:endParaRPr sz="1600" b="1" i="0" dirty="0">
                        <a:solidFill>
                          <a:schemeClr val="bg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chemeClr val="accent1"/>
                    </a:solidFill>
                  </a:tcPr>
                </a:tc>
                <a:tc>
                  <a:txBody>
                    <a:bodyPr/>
                    <a:lstStyle/>
                    <a:p>
                      <a:pPr marL="69215">
                        <a:lnSpc>
                          <a:spcPct val="100000"/>
                        </a:lnSpc>
                        <a:spcBef>
                          <a:spcPts val="250"/>
                        </a:spcBef>
                      </a:pPr>
                      <a:r>
                        <a:rPr lang="en-US" sz="1600" b="1" i="0" dirty="0">
                          <a:solidFill>
                            <a:schemeClr val="bg1"/>
                          </a:solidFill>
                          <a:latin typeface="+mn-lt"/>
                          <a:cs typeface="Arial"/>
                        </a:rPr>
                        <a:t>Play Tennis?</a:t>
                      </a:r>
                      <a:endParaRPr sz="1600" b="1" i="0" dirty="0">
                        <a:solidFill>
                          <a:schemeClr val="bg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79858">
                <a:tc>
                  <a:txBody>
                    <a:bodyPr/>
                    <a:lstStyle/>
                    <a:p>
                      <a:pPr marL="40640">
                        <a:lnSpc>
                          <a:spcPct val="100000"/>
                        </a:lnSpc>
                        <a:spcBef>
                          <a:spcPts val="210"/>
                        </a:spcBef>
                      </a:pPr>
                      <a:r>
                        <a:rPr lang="en-US" sz="1600" i="0" spc="0" dirty="0">
                          <a:solidFill>
                            <a:schemeClr val="bg2"/>
                          </a:solidFill>
                          <a:latin typeface="+mn-lt"/>
                          <a:cs typeface="Times New Roman"/>
                        </a:rPr>
                        <a:t>0</a:t>
                      </a:r>
                      <a:r>
                        <a:rPr sz="1600" i="0" spc="-250" dirty="0">
                          <a:solidFill>
                            <a:schemeClr val="bg2"/>
                          </a:solidFill>
                          <a:latin typeface="+mn-lt"/>
                          <a:cs typeface="Times New Roman"/>
                        </a:rPr>
                        <a:t> </a:t>
                      </a:r>
                      <a:r>
                        <a:rPr sz="1600" i="0" dirty="0">
                          <a:solidFill>
                            <a:schemeClr val="bg2"/>
                          </a:solidFill>
                          <a:latin typeface="+mn-lt"/>
                          <a:cs typeface="Times New Roman"/>
                        </a:rPr>
                        <a:t>l</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0960">
                        <a:lnSpc>
                          <a:spcPct val="100000"/>
                        </a:lnSpc>
                        <a:spcBef>
                          <a:spcPts val="360"/>
                        </a:spcBef>
                      </a:pPr>
                      <a:r>
                        <a:rPr sz="1600" i="0" dirty="0">
                          <a:solidFill>
                            <a:schemeClr val="bg2"/>
                          </a:solidFill>
                          <a:latin typeface="+mn-lt"/>
                          <a:cs typeface="Arial"/>
                        </a:rPr>
                        <a:t>Sunny</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8110">
                        <a:lnSpc>
                          <a:spcPct val="100000"/>
                        </a:lnSpc>
                        <a:spcBef>
                          <a:spcPts val="360"/>
                        </a:spcBef>
                      </a:pPr>
                      <a:r>
                        <a:rPr sz="1600" i="0" dirty="0">
                          <a:solidFill>
                            <a:schemeClr val="bg2"/>
                          </a:solidFill>
                          <a:latin typeface="+mn-lt"/>
                          <a:cs typeface="Arial"/>
                        </a:rPr>
                        <a:t>Hot</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6680">
                        <a:lnSpc>
                          <a:spcPct val="100000"/>
                        </a:lnSpc>
                        <a:spcBef>
                          <a:spcPts val="360"/>
                        </a:spcBef>
                      </a:pPr>
                      <a:r>
                        <a:rPr sz="1600" i="0" dirty="0">
                          <a:solidFill>
                            <a:schemeClr val="bg2"/>
                          </a:solidFill>
                          <a:latin typeface="+mn-lt"/>
                          <a:cs typeface="Arial"/>
                        </a:rPr>
                        <a:t>High</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88900">
                        <a:lnSpc>
                          <a:spcPct val="100000"/>
                        </a:lnSpc>
                        <a:spcBef>
                          <a:spcPts val="340"/>
                        </a:spcBef>
                      </a:pPr>
                      <a:r>
                        <a:rPr sz="1600" i="0" dirty="0">
                          <a:solidFill>
                            <a:schemeClr val="bg2"/>
                          </a:solidFill>
                          <a:latin typeface="+mn-lt"/>
                          <a:cs typeface="Arial"/>
                        </a:rPr>
                        <a:t>Weak</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9215">
                        <a:lnSpc>
                          <a:spcPct val="100000"/>
                        </a:lnSpc>
                        <a:spcBef>
                          <a:spcPts val="250"/>
                        </a:spcBef>
                      </a:pPr>
                      <a:r>
                        <a:rPr sz="1600" i="0" kern="0" spc="100" baseline="0" dirty="0">
                          <a:solidFill>
                            <a:schemeClr val="bg2"/>
                          </a:solidFill>
                          <a:latin typeface="+mn-lt"/>
                          <a:cs typeface="Arial"/>
                        </a:rPr>
                        <a:t>No</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1"/>
                  </a:ext>
                </a:extLst>
              </a:tr>
              <a:tr h="279858">
                <a:tc>
                  <a:txBody>
                    <a:bodyPr/>
                    <a:lstStyle/>
                    <a:p>
                      <a:pPr marL="40640">
                        <a:lnSpc>
                          <a:spcPct val="100000"/>
                        </a:lnSpc>
                      </a:pPr>
                      <a:r>
                        <a:rPr sz="1600" i="0" dirty="0">
                          <a:solidFill>
                            <a:schemeClr val="bg2"/>
                          </a:solidFill>
                          <a:latin typeface="+mn-lt"/>
                          <a:cs typeface="Arial"/>
                        </a:rPr>
                        <a:t>02</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0960">
                        <a:lnSpc>
                          <a:spcPct val="100000"/>
                        </a:lnSpc>
                      </a:pPr>
                      <a:r>
                        <a:rPr sz="1600" i="0" dirty="0">
                          <a:solidFill>
                            <a:schemeClr val="bg2"/>
                          </a:solidFill>
                          <a:latin typeface="+mn-lt"/>
                          <a:cs typeface="Arial"/>
                        </a:rPr>
                        <a:t>Sunny</a:t>
                      </a:r>
                      <a:endParaRPr sz="1600" i="0">
                        <a:solidFill>
                          <a:schemeClr val="bg2"/>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8110">
                        <a:lnSpc>
                          <a:spcPct val="100000"/>
                        </a:lnSpc>
                      </a:pPr>
                      <a:r>
                        <a:rPr sz="1600" i="0" dirty="0">
                          <a:solidFill>
                            <a:schemeClr val="bg2"/>
                          </a:solidFill>
                          <a:latin typeface="+mn-lt"/>
                          <a:cs typeface="Arial"/>
                        </a:rPr>
                        <a:t>Hot</a:t>
                      </a:r>
                      <a:endParaRPr sz="1600" i="0">
                        <a:solidFill>
                          <a:schemeClr val="bg2"/>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6680">
                        <a:lnSpc>
                          <a:spcPct val="100000"/>
                        </a:lnSpc>
                      </a:pPr>
                      <a:r>
                        <a:rPr sz="1600" i="0" dirty="0">
                          <a:solidFill>
                            <a:schemeClr val="bg2"/>
                          </a:solidFill>
                          <a:latin typeface="+mn-lt"/>
                          <a:cs typeface="Arial"/>
                        </a:rPr>
                        <a:t>High</a:t>
                      </a:r>
                      <a:endParaRPr sz="1600" i="0">
                        <a:solidFill>
                          <a:schemeClr val="bg2"/>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1600">
                        <a:lnSpc>
                          <a:spcPct val="100000"/>
                        </a:lnSpc>
                      </a:pPr>
                      <a:r>
                        <a:rPr sz="1600" i="0" dirty="0">
                          <a:solidFill>
                            <a:schemeClr val="bg2"/>
                          </a:solidFill>
                          <a:latin typeface="+mn-lt"/>
                          <a:cs typeface="Arial"/>
                        </a:rPr>
                        <a:t>Strong</a:t>
                      </a:r>
                      <a:endParaRPr sz="1600" i="0">
                        <a:solidFill>
                          <a:schemeClr val="bg2"/>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9215">
                        <a:lnSpc>
                          <a:spcPct val="100000"/>
                        </a:lnSpc>
                      </a:pPr>
                      <a:r>
                        <a:rPr sz="1600" i="0" kern="0" spc="100" baseline="0" dirty="0">
                          <a:solidFill>
                            <a:schemeClr val="bg2"/>
                          </a:solidFill>
                          <a:latin typeface="+mn-lt"/>
                          <a:cs typeface="Arial"/>
                        </a:rPr>
                        <a:t>No</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2"/>
                  </a:ext>
                </a:extLst>
              </a:tr>
              <a:tr h="279858">
                <a:tc>
                  <a:txBody>
                    <a:bodyPr/>
                    <a:lstStyle/>
                    <a:p>
                      <a:pPr marL="40640">
                        <a:lnSpc>
                          <a:spcPct val="100000"/>
                        </a:lnSpc>
                      </a:pPr>
                      <a:r>
                        <a:rPr sz="1600" b="1" i="0" dirty="0">
                          <a:solidFill>
                            <a:schemeClr val="tx1"/>
                          </a:solidFill>
                          <a:latin typeface="+mn-lt"/>
                          <a:cs typeface="Arial"/>
                        </a:rPr>
                        <a:t>03</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4000"/>
                      </a:srgbClr>
                    </a:solidFill>
                  </a:tcPr>
                </a:tc>
                <a:tc>
                  <a:txBody>
                    <a:bodyPr/>
                    <a:lstStyle/>
                    <a:p>
                      <a:pPr marL="60960">
                        <a:lnSpc>
                          <a:spcPct val="100000"/>
                        </a:lnSpc>
                      </a:pPr>
                      <a:r>
                        <a:rPr sz="1600" b="1" i="0" dirty="0">
                          <a:solidFill>
                            <a:schemeClr val="tx1"/>
                          </a:solidFill>
                          <a:latin typeface="+mn-lt"/>
                          <a:cs typeface="Arial"/>
                        </a:rPr>
                        <a:t>Overcast</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4000"/>
                      </a:srgbClr>
                    </a:solidFill>
                  </a:tcPr>
                </a:tc>
                <a:tc>
                  <a:txBody>
                    <a:bodyPr/>
                    <a:lstStyle/>
                    <a:p>
                      <a:pPr marL="118110">
                        <a:lnSpc>
                          <a:spcPct val="100000"/>
                        </a:lnSpc>
                      </a:pPr>
                      <a:r>
                        <a:rPr sz="1600" b="1" i="0" dirty="0">
                          <a:solidFill>
                            <a:schemeClr val="tx1"/>
                          </a:solidFill>
                          <a:latin typeface="+mn-lt"/>
                          <a:cs typeface="Arial"/>
                        </a:rPr>
                        <a:t>Hot</a:t>
                      </a:r>
                      <a:endParaRPr sz="1600" b="1" i="0">
                        <a:solidFill>
                          <a:schemeClr val="tx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4000"/>
                      </a:srgbClr>
                    </a:solidFill>
                  </a:tcPr>
                </a:tc>
                <a:tc>
                  <a:txBody>
                    <a:bodyPr/>
                    <a:lstStyle/>
                    <a:p>
                      <a:pPr marL="106680">
                        <a:lnSpc>
                          <a:spcPct val="100000"/>
                        </a:lnSpc>
                      </a:pPr>
                      <a:r>
                        <a:rPr sz="1600" b="1" i="0" dirty="0">
                          <a:solidFill>
                            <a:schemeClr val="tx1"/>
                          </a:solidFill>
                          <a:latin typeface="+mn-lt"/>
                          <a:cs typeface="Arial"/>
                        </a:rPr>
                        <a:t>High</a:t>
                      </a:r>
                      <a:endParaRPr sz="1600" b="1" i="0">
                        <a:solidFill>
                          <a:schemeClr val="tx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4000"/>
                      </a:srgbClr>
                    </a:solidFill>
                  </a:tcPr>
                </a:tc>
                <a:tc>
                  <a:txBody>
                    <a:bodyPr/>
                    <a:lstStyle/>
                    <a:p>
                      <a:pPr marL="88900">
                        <a:lnSpc>
                          <a:spcPct val="100000"/>
                        </a:lnSpc>
                      </a:pPr>
                      <a:r>
                        <a:rPr sz="1600" b="1" i="0" dirty="0">
                          <a:solidFill>
                            <a:schemeClr val="tx1"/>
                          </a:solidFill>
                          <a:latin typeface="+mn-lt"/>
                          <a:cs typeface="Arial"/>
                        </a:rPr>
                        <a:t>Weak</a:t>
                      </a:r>
                      <a:endParaRPr sz="1600" b="1" i="0">
                        <a:solidFill>
                          <a:schemeClr val="tx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4000"/>
                      </a:srgbClr>
                    </a:solidFill>
                  </a:tcPr>
                </a:tc>
                <a:tc>
                  <a:txBody>
                    <a:bodyPr/>
                    <a:lstStyle/>
                    <a:p>
                      <a:pPr marL="87630">
                        <a:lnSpc>
                          <a:spcPct val="100000"/>
                        </a:lnSpc>
                      </a:pPr>
                      <a:r>
                        <a:rPr lang="en-US" sz="1600" b="1" i="0" kern="0" spc="100" baseline="0" dirty="0">
                          <a:solidFill>
                            <a:schemeClr val="tx1"/>
                          </a:solidFill>
                          <a:latin typeface="+mn-lt"/>
                          <a:cs typeface="Courier New"/>
                        </a:rPr>
                        <a:t>Yes</a:t>
                      </a:r>
                      <a:endParaRPr sz="1600" b="1" i="0" kern="0" spc="100" baseline="0" dirty="0">
                        <a:solidFill>
                          <a:schemeClr val="tx1"/>
                        </a:solidFill>
                        <a:latin typeface="+mn-lt"/>
                        <a:cs typeface="Courier New"/>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4000"/>
                      </a:srgbClr>
                    </a:solidFill>
                  </a:tcPr>
                </a:tc>
                <a:extLst>
                  <a:ext uri="{0D108BD9-81ED-4DB2-BD59-A6C34878D82A}">
                    <a16:rowId xmlns:a16="http://schemas.microsoft.com/office/drawing/2014/main" val="10003"/>
                  </a:ext>
                </a:extLst>
              </a:tr>
              <a:tr h="279858">
                <a:tc>
                  <a:txBody>
                    <a:bodyPr/>
                    <a:lstStyle/>
                    <a:p>
                      <a:pPr marL="40640">
                        <a:lnSpc>
                          <a:spcPct val="100000"/>
                        </a:lnSpc>
                      </a:pPr>
                      <a:r>
                        <a:rPr sz="1600" b="1" i="0" dirty="0">
                          <a:solidFill>
                            <a:schemeClr val="tx1"/>
                          </a:solidFill>
                          <a:latin typeface="+mn-lt"/>
                          <a:cs typeface="Arial"/>
                        </a:rPr>
                        <a:t>04</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4000"/>
                      </a:srgbClr>
                    </a:solidFill>
                  </a:tcPr>
                </a:tc>
                <a:tc>
                  <a:txBody>
                    <a:bodyPr/>
                    <a:lstStyle/>
                    <a:p>
                      <a:pPr marL="73660">
                        <a:lnSpc>
                          <a:spcPct val="100000"/>
                        </a:lnSpc>
                      </a:pPr>
                      <a:r>
                        <a:rPr sz="1600" b="1" i="0" dirty="0">
                          <a:solidFill>
                            <a:schemeClr val="tx1"/>
                          </a:solidFill>
                          <a:latin typeface="+mn-lt"/>
                          <a:cs typeface="Arial"/>
                        </a:rPr>
                        <a:t>Rain</a:t>
                      </a:r>
                      <a:endParaRPr sz="1600" b="1" i="0">
                        <a:solidFill>
                          <a:schemeClr val="tx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4000"/>
                      </a:srgbClr>
                    </a:solidFill>
                  </a:tcPr>
                </a:tc>
                <a:tc>
                  <a:txBody>
                    <a:bodyPr/>
                    <a:lstStyle/>
                    <a:p>
                      <a:pPr marL="118110">
                        <a:lnSpc>
                          <a:spcPct val="100000"/>
                        </a:lnSpc>
                      </a:pPr>
                      <a:r>
                        <a:rPr sz="1600" b="1" i="0" dirty="0">
                          <a:solidFill>
                            <a:schemeClr val="tx1"/>
                          </a:solidFill>
                          <a:latin typeface="+mn-lt"/>
                          <a:cs typeface="Arial"/>
                        </a:rPr>
                        <a:t>Mild</a:t>
                      </a:r>
                      <a:endParaRPr sz="1600" b="1" i="0">
                        <a:solidFill>
                          <a:schemeClr val="tx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4000"/>
                      </a:srgbClr>
                    </a:solidFill>
                  </a:tcPr>
                </a:tc>
                <a:tc>
                  <a:txBody>
                    <a:bodyPr/>
                    <a:lstStyle/>
                    <a:p>
                      <a:pPr marL="106680">
                        <a:lnSpc>
                          <a:spcPct val="100000"/>
                        </a:lnSpc>
                      </a:pPr>
                      <a:r>
                        <a:rPr sz="1600" b="1" i="0" dirty="0">
                          <a:solidFill>
                            <a:schemeClr val="tx1"/>
                          </a:solidFill>
                          <a:latin typeface="+mn-lt"/>
                          <a:cs typeface="Arial"/>
                        </a:rPr>
                        <a:t>High</a:t>
                      </a:r>
                      <a:endParaRPr sz="1600" b="1" i="0">
                        <a:solidFill>
                          <a:schemeClr val="tx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4000"/>
                      </a:srgbClr>
                    </a:solidFill>
                  </a:tcPr>
                </a:tc>
                <a:tc>
                  <a:txBody>
                    <a:bodyPr/>
                    <a:lstStyle/>
                    <a:p>
                      <a:pPr marL="88900">
                        <a:lnSpc>
                          <a:spcPct val="100000"/>
                        </a:lnSpc>
                      </a:pPr>
                      <a:r>
                        <a:rPr sz="1600" b="1" i="0" dirty="0">
                          <a:solidFill>
                            <a:schemeClr val="tx1"/>
                          </a:solidFill>
                          <a:latin typeface="+mn-lt"/>
                          <a:cs typeface="Arial"/>
                        </a:rPr>
                        <a:t>Weak</a:t>
                      </a:r>
                      <a:endParaRPr sz="1600" b="1" i="0">
                        <a:solidFill>
                          <a:schemeClr val="tx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4000"/>
                      </a:srgbClr>
                    </a:solidFill>
                  </a:tcPr>
                </a:tc>
                <a:tc>
                  <a:txBody>
                    <a:bodyPr/>
                    <a:lstStyle/>
                    <a:p>
                      <a:pPr marL="87630">
                        <a:lnSpc>
                          <a:spcPct val="100000"/>
                        </a:lnSpc>
                      </a:pPr>
                      <a:r>
                        <a:rPr sz="1600" b="1" i="0" kern="0" spc="100" baseline="0" dirty="0">
                          <a:solidFill>
                            <a:schemeClr val="tx1"/>
                          </a:solidFill>
                          <a:latin typeface="+mn-lt"/>
                          <a:cs typeface="Courier New"/>
                        </a:rPr>
                        <a:t>Yes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4000"/>
                      </a:srgbClr>
                    </a:solidFill>
                  </a:tcPr>
                </a:tc>
                <a:extLst>
                  <a:ext uri="{0D108BD9-81ED-4DB2-BD59-A6C34878D82A}">
                    <a16:rowId xmlns:a16="http://schemas.microsoft.com/office/drawing/2014/main" val="10004"/>
                  </a:ext>
                </a:extLst>
              </a:tr>
              <a:tr h="279858">
                <a:tc>
                  <a:txBody>
                    <a:bodyPr/>
                    <a:lstStyle/>
                    <a:p>
                      <a:pPr marL="40640">
                        <a:lnSpc>
                          <a:spcPct val="100000"/>
                        </a:lnSpc>
                      </a:pPr>
                      <a:r>
                        <a:rPr lang="en-US" sz="1600" b="1" i="0" dirty="0">
                          <a:solidFill>
                            <a:schemeClr val="tx1"/>
                          </a:solidFill>
                          <a:latin typeface="+mn-lt"/>
                          <a:cs typeface="Times New Roman"/>
                        </a:rPr>
                        <a:t>05</a:t>
                      </a:r>
                      <a:endParaRPr sz="1600" b="1" i="0" dirty="0">
                        <a:solidFill>
                          <a:schemeClr val="tx1"/>
                        </a:solidFill>
                        <a:latin typeface="+mn-lt"/>
                        <a:cs typeface="Times New Roman"/>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4000"/>
                      </a:srgbClr>
                    </a:solidFill>
                  </a:tcPr>
                </a:tc>
                <a:tc>
                  <a:txBody>
                    <a:bodyPr/>
                    <a:lstStyle/>
                    <a:p>
                      <a:pPr marL="73660">
                        <a:lnSpc>
                          <a:spcPct val="100000"/>
                        </a:lnSpc>
                      </a:pPr>
                      <a:r>
                        <a:rPr sz="1600" b="1" i="0" dirty="0">
                          <a:solidFill>
                            <a:schemeClr val="tx1"/>
                          </a:solidFill>
                          <a:latin typeface="+mn-lt"/>
                          <a:cs typeface="Arial"/>
                        </a:rPr>
                        <a:t>Rain</a:t>
                      </a:r>
                      <a:endParaRPr sz="1600" b="1" i="0">
                        <a:solidFill>
                          <a:schemeClr val="tx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4000"/>
                      </a:srgbClr>
                    </a:solidFill>
                  </a:tcPr>
                </a:tc>
                <a:tc>
                  <a:txBody>
                    <a:bodyPr/>
                    <a:lstStyle/>
                    <a:p>
                      <a:pPr marL="105410">
                        <a:lnSpc>
                          <a:spcPct val="100000"/>
                        </a:lnSpc>
                      </a:pPr>
                      <a:r>
                        <a:rPr sz="1600" b="1" i="0" dirty="0">
                          <a:solidFill>
                            <a:schemeClr val="tx1"/>
                          </a:solidFill>
                          <a:latin typeface="+mn-lt"/>
                          <a:cs typeface="Arial"/>
                        </a:rPr>
                        <a:t>Cool</a:t>
                      </a:r>
                      <a:endParaRPr sz="1600" b="1" i="0">
                        <a:solidFill>
                          <a:schemeClr val="tx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4000"/>
                      </a:srgbClr>
                    </a:solidFill>
                  </a:tcPr>
                </a:tc>
                <a:tc>
                  <a:txBody>
                    <a:bodyPr/>
                    <a:lstStyle/>
                    <a:p>
                      <a:pPr marL="106680">
                        <a:lnSpc>
                          <a:spcPct val="100000"/>
                        </a:lnSpc>
                      </a:pPr>
                      <a:r>
                        <a:rPr sz="1600" b="1" i="0" dirty="0">
                          <a:solidFill>
                            <a:schemeClr val="tx1"/>
                          </a:solidFill>
                          <a:latin typeface="+mn-lt"/>
                          <a:cs typeface="Arial"/>
                        </a:rPr>
                        <a:t>N</a:t>
                      </a:r>
                      <a:r>
                        <a:rPr lang="en-US" sz="1600" b="1" i="0" dirty="0">
                          <a:solidFill>
                            <a:schemeClr val="tx1"/>
                          </a:solidFill>
                          <a:latin typeface="+mn-lt"/>
                          <a:cs typeface="Arial"/>
                        </a:rPr>
                        <a:t>ormal</a:t>
                      </a:r>
                      <a:endParaRPr sz="1600" b="1" i="0" dirty="0">
                        <a:solidFill>
                          <a:schemeClr val="tx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4000"/>
                      </a:srgbClr>
                    </a:solidFill>
                  </a:tcPr>
                </a:tc>
                <a:tc>
                  <a:txBody>
                    <a:bodyPr/>
                    <a:lstStyle/>
                    <a:p>
                      <a:pPr marL="88900">
                        <a:lnSpc>
                          <a:spcPct val="100000"/>
                        </a:lnSpc>
                      </a:pPr>
                      <a:r>
                        <a:rPr sz="1600" b="1" i="0" dirty="0">
                          <a:solidFill>
                            <a:schemeClr val="tx1"/>
                          </a:solidFill>
                          <a:latin typeface="+mn-lt"/>
                          <a:cs typeface="Arial"/>
                        </a:rPr>
                        <a:t>Weak</a:t>
                      </a:r>
                      <a:endParaRPr sz="1600" b="1" i="0">
                        <a:solidFill>
                          <a:schemeClr val="tx1"/>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4000"/>
                      </a:srgbClr>
                    </a:solidFill>
                  </a:tcPr>
                </a:tc>
                <a:tc>
                  <a:txBody>
                    <a:bodyPr/>
                    <a:lstStyle/>
                    <a:p>
                      <a:pPr marL="87630">
                        <a:lnSpc>
                          <a:spcPct val="100000"/>
                        </a:lnSpc>
                      </a:pPr>
                      <a:r>
                        <a:rPr sz="1600" b="1" i="0" kern="0" spc="100" baseline="0" dirty="0">
                          <a:solidFill>
                            <a:schemeClr val="tx1"/>
                          </a:solidFill>
                          <a:latin typeface="+mn-lt"/>
                          <a:cs typeface="Courier New"/>
                        </a:rPr>
                        <a:t>Yes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4000"/>
                      </a:srgbClr>
                    </a:solidFill>
                  </a:tcPr>
                </a:tc>
                <a:extLst>
                  <a:ext uri="{0D108BD9-81ED-4DB2-BD59-A6C34878D82A}">
                    <a16:rowId xmlns:a16="http://schemas.microsoft.com/office/drawing/2014/main" val="10005"/>
                  </a:ext>
                </a:extLst>
              </a:tr>
              <a:tr h="279858">
                <a:tc>
                  <a:txBody>
                    <a:bodyPr/>
                    <a:lstStyle/>
                    <a:p>
                      <a:pPr marL="40640">
                        <a:lnSpc>
                          <a:spcPct val="100000"/>
                        </a:lnSpc>
                      </a:pPr>
                      <a:r>
                        <a:rPr sz="1600" i="0" dirty="0">
                          <a:solidFill>
                            <a:schemeClr val="bg2"/>
                          </a:solidFill>
                          <a:latin typeface="+mn-lt"/>
                          <a:cs typeface="Arial"/>
                        </a:rPr>
                        <a:t>06</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73660">
                        <a:lnSpc>
                          <a:spcPct val="100000"/>
                        </a:lnSpc>
                      </a:pPr>
                      <a:r>
                        <a:rPr sz="1600" i="0" dirty="0">
                          <a:solidFill>
                            <a:schemeClr val="bg2"/>
                          </a:solidFill>
                          <a:latin typeface="+mn-lt"/>
                          <a:cs typeface="Arial"/>
                        </a:rPr>
                        <a:t>Rain</a:t>
                      </a:r>
                      <a:endParaRPr sz="1600" i="0">
                        <a:solidFill>
                          <a:schemeClr val="bg2"/>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5410">
                        <a:lnSpc>
                          <a:spcPct val="100000"/>
                        </a:lnSpc>
                      </a:pPr>
                      <a:r>
                        <a:rPr sz="1600" i="0" dirty="0">
                          <a:solidFill>
                            <a:schemeClr val="bg2"/>
                          </a:solidFill>
                          <a:latin typeface="+mn-lt"/>
                          <a:cs typeface="Arial"/>
                        </a:rPr>
                        <a:t>Cool</a:t>
                      </a:r>
                      <a:endParaRPr sz="1600" i="0">
                        <a:solidFill>
                          <a:schemeClr val="bg2"/>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6680">
                        <a:lnSpc>
                          <a:spcPct val="100000"/>
                        </a:lnSpc>
                      </a:pPr>
                      <a:r>
                        <a:rPr sz="1600" i="0" dirty="0">
                          <a:solidFill>
                            <a:schemeClr val="bg2"/>
                          </a:solidFill>
                          <a:latin typeface="+mn-lt"/>
                          <a:cs typeface="Arial"/>
                        </a:rPr>
                        <a:t>N</a:t>
                      </a:r>
                      <a:r>
                        <a:rPr lang="en-US" sz="1600" i="0" dirty="0">
                          <a:solidFill>
                            <a:schemeClr val="bg2"/>
                          </a:solidFill>
                          <a:latin typeface="+mn-lt"/>
                          <a:cs typeface="Arial"/>
                        </a:rPr>
                        <a:t>ormal</a:t>
                      </a:r>
                      <a:endParaRPr sz="1600" i="0" dirty="0">
                        <a:solidFill>
                          <a:schemeClr val="bg2"/>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1600">
                        <a:lnSpc>
                          <a:spcPct val="100000"/>
                        </a:lnSpc>
                      </a:pPr>
                      <a:r>
                        <a:rPr sz="1600" i="0" dirty="0">
                          <a:solidFill>
                            <a:schemeClr val="bg2"/>
                          </a:solidFill>
                          <a:latin typeface="+mn-lt"/>
                          <a:cs typeface="Arial"/>
                        </a:rPr>
                        <a:t>Strong</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9215">
                        <a:lnSpc>
                          <a:spcPct val="100000"/>
                        </a:lnSpc>
                      </a:pPr>
                      <a:r>
                        <a:rPr sz="1600" i="0" kern="0" spc="100" baseline="0" dirty="0">
                          <a:solidFill>
                            <a:schemeClr val="bg2"/>
                          </a:solidFill>
                          <a:latin typeface="+mn-lt"/>
                          <a:cs typeface="Arial"/>
                        </a:rPr>
                        <a:t>No</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6"/>
                  </a:ext>
                </a:extLst>
              </a:tr>
              <a:tr h="279858">
                <a:tc>
                  <a:txBody>
                    <a:bodyPr/>
                    <a:lstStyle/>
                    <a:p>
                      <a:pPr marL="40640">
                        <a:lnSpc>
                          <a:spcPct val="100000"/>
                        </a:lnSpc>
                      </a:pPr>
                      <a:r>
                        <a:rPr sz="1600" b="1" i="0" dirty="0">
                          <a:latin typeface="+mn-lt"/>
                          <a:cs typeface="Arial"/>
                        </a:rPr>
                        <a:t>07</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3000"/>
                      </a:srgbClr>
                    </a:solidFill>
                  </a:tcPr>
                </a:tc>
                <a:tc>
                  <a:txBody>
                    <a:bodyPr/>
                    <a:lstStyle/>
                    <a:p>
                      <a:pPr marL="60960">
                        <a:lnSpc>
                          <a:spcPct val="100000"/>
                        </a:lnSpc>
                      </a:pPr>
                      <a:r>
                        <a:rPr sz="1600" b="1" i="0" dirty="0">
                          <a:latin typeface="+mn-lt"/>
                          <a:cs typeface="Arial"/>
                        </a:rPr>
                        <a:t>Overcast</a:t>
                      </a:r>
                      <a:endParaRPr sz="1600" b="1"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3000"/>
                      </a:srgbClr>
                    </a:solidFill>
                  </a:tcPr>
                </a:tc>
                <a:tc>
                  <a:txBody>
                    <a:bodyPr/>
                    <a:lstStyle/>
                    <a:p>
                      <a:pPr marL="111760">
                        <a:lnSpc>
                          <a:spcPct val="100000"/>
                        </a:lnSpc>
                      </a:pPr>
                      <a:r>
                        <a:rPr sz="1600" b="1" i="0" dirty="0">
                          <a:latin typeface="+mn-lt"/>
                          <a:cs typeface="Arial"/>
                        </a:rPr>
                        <a:t>Cool</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3000"/>
                      </a:srgbClr>
                    </a:solidFill>
                  </a:tcPr>
                </a:tc>
                <a:tc>
                  <a:txBody>
                    <a:bodyPr/>
                    <a:lstStyle/>
                    <a:p>
                      <a:pPr marL="106680">
                        <a:lnSpc>
                          <a:spcPct val="100000"/>
                        </a:lnSpc>
                      </a:pPr>
                      <a:r>
                        <a:rPr sz="1600" b="1" i="0" dirty="0">
                          <a:latin typeface="+mn-lt"/>
                          <a:cs typeface="Arial"/>
                        </a:rPr>
                        <a:t>N</a:t>
                      </a:r>
                      <a:r>
                        <a:rPr lang="en-US" sz="1600" b="1" i="0" dirty="0">
                          <a:latin typeface="+mn-lt"/>
                          <a:cs typeface="Arial"/>
                        </a:rPr>
                        <a:t>ormal</a:t>
                      </a:r>
                      <a:endParaRPr sz="1600" b="1" i="0" dirty="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3000"/>
                      </a:srgbClr>
                    </a:solidFill>
                  </a:tcPr>
                </a:tc>
                <a:tc>
                  <a:txBody>
                    <a:bodyPr/>
                    <a:lstStyle/>
                    <a:p>
                      <a:pPr marL="101600">
                        <a:lnSpc>
                          <a:spcPct val="100000"/>
                        </a:lnSpc>
                      </a:pPr>
                      <a:r>
                        <a:rPr sz="1600" b="1" i="0" dirty="0">
                          <a:latin typeface="+mn-lt"/>
                          <a:cs typeface="Arial"/>
                        </a:rPr>
                        <a:t>Strong</a:t>
                      </a:r>
                      <a:endParaRPr sz="1600" b="1"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3000"/>
                      </a:srgbClr>
                    </a:solidFill>
                  </a:tcPr>
                </a:tc>
                <a:tc>
                  <a:txBody>
                    <a:bodyPr/>
                    <a:lstStyle/>
                    <a:p>
                      <a:pPr marL="87630">
                        <a:lnSpc>
                          <a:spcPct val="100000"/>
                        </a:lnSpc>
                      </a:pPr>
                      <a:r>
                        <a:rPr sz="1600" b="1" i="0" kern="0" spc="100" baseline="0" dirty="0">
                          <a:latin typeface="+mn-lt"/>
                          <a:cs typeface="Courier New"/>
                        </a:rPr>
                        <a:t>Yes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3000"/>
                      </a:srgbClr>
                    </a:solidFill>
                  </a:tcPr>
                </a:tc>
                <a:extLst>
                  <a:ext uri="{0D108BD9-81ED-4DB2-BD59-A6C34878D82A}">
                    <a16:rowId xmlns:a16="http://schemas.microsoft.com/office/drawing/2014/main" val="10007"/>
                  </a:ext>
                </a:extLst>
              </a:tr>
              <a:tr h="279858">
                <a:tc>
                  <a:txBody>
                    <a:bodyPr/>
                    <a:lstStyle/>
                    <a:p>
                      <a:pPr marL="40640">
                        <a:lnSpc>
                          <a:spcPct val="100000"/>
                        </a:lnSpc>
                      </a:pPr>
                      <a:r>
                        <a:rPr lang="en-US" sz="1600" i="0" spc="295" dirty="0">
                          <a:solidFill>
                            <a:schemeClr val="bg2"/>
                          </a:solidFill>
                          <a:latin typeface="+mn-lt"/>
                          <a:cs typeface="Times New Roman"/>
                        </a:rPr>
                        <a:t>08</a:t>
                      </a:r>
                      <a:endParaRPr sz="1600" i="0" dirty="0">
                        <a:solidFill>
                          <a:schemeClr val="bg2"/>
                        </a:solidFill>
                        <a:latin typeface="+mn-lt"/>
                        <a:cs typeface="Times New Roman"/>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60960">
                        <a:lnSpc>
                          <a:spcPct val="100000"/>
                        </a:lnSpc>
                      </a:pPr>
                      <a:r>
                        <a:rPr sz="1600" i="0" dirty="0">
                          <a:solidFill>
                            <a:schemeClr val="bg2"/>
                          </a:solidFill>
                          <a:latin typeface="+mn-lt"/>
                          <a:cs typeface="Arial"/>
                        </a:rPr>
                        <a:t>Sunny</a:t>
                      </a:r>
                      <a:endParaRPr sz="1600" i="0">
                        <a:solidFill>
                          <a:schemeClr val="bg2"/>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8110">
                        <a:lnSpc>
                          <a:spcPct val="100000"/>
                        </a:lnSpc>
                      </a:pPr>
                      <a:r>
                        <a:rPr sz="1600" i="0" dirty="0">
                          <a:solidFill>
                            <a:schemeClr val="bg2"/>
                          </a:solidFill>
                          <a:latin typeface="+mn-lt"/>
                          <a:cs typeface="Arial"/>
                        </a:rPr>
                        <a:t>M</a:t>
                      </a:r>
                      <a:r>
                        <a:rPr sz="1600" i="0" spc="180" dirty="0">
                          <a:solidFill>
                            <a:schemeClr val="bg2"/>
                          </a:solidFill>
                          <a:latin typeface="+mn-lt"/>
                          <a:cs typeface="Arial"/>
                        </a:rPr>
                        <a:t>i</a:t>
                      </a:r>
                      <a:r>
                        <a:rPr sz="1600" i="0" dirty="0">
                          <a:solidFill>
                            <a:schemeClr val="bg2"/>
                          </a:solidFill>
                          <a:latin typeface="+mn-lt"/>
                          <a:cs typeface="Arial"/>
                        </a:rPr>
                        <a:t>ld</a:t>
                      </a:r>
                      <a:endParaRPr sz="1600" i="0">
                        <a:solidFill>
                          <a:schemeClr val="bg2"/>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6680">
                        <a:lnSpc>
                          <a:spcPct val="100000"/>
                        </a:lnSpc>
                      </a:pPr>
                      <a:r>
                        <a:rPr sz="1600" i="0" dirty="0">
                          <a:solidFill>
                            <a:schemeClr val="bg2"/>
                          </a:solidFill>
                          <a:latin typeface="+mn-lt"/>
                          <a:cs typeface="Arial"/>
                        </a:rPr>
                        <a:t>H</a:t>
                      </a:r>
                      <a:r>
                        <a:rPr sz="1600" i="0" spc="55" dirty="0">
                          <a:solidFill>
                            <a:schemeClr val="bg2"/>
                          </a:solidFill>
                          <a:latin typeface="+mn-lt"/>
                          <a:cs typeface="Arial"/>
                        </a:rPr>
                        <a:t>i</a:t>
                      </a:r>
                      <a:r>
                        <a:rPr sz="1600" i="0" dirty="0">
                          <a:solidFill>
                            <a:schemeClr val="bg2"/>
                          </a:solidFill>
                          <a:latin typeface="+mn-lt"/>
                          <a:cs typeface="Arial"/>
                        </a:rPr>
                        <a:t>gh</a:t>
                      </a:r>
                      <a:endParaRPr sz="1600" i="0">
                        <a:solidFill>
                          <a:schemeClr val="bg2"/>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95250">
                        <a:lnSpc>
                          <a:spcPct val="100000"/>
                        </a:lnSpc>
                      </a:pPr>
                      <a:r>
                        <a:rPr sz="1600" i="0" dirty="0">
                          <a:solidFill>
                            <a:schemeClr val="bg2"/>
                          </a:solidFill>
                          <a:latin typeface="+mn-lt"/>
                          <a:cs typeface="Arial"/>
                        </a:rPr>
                        <a:t>Weak</a:t>
                      </a:r>
                      <a:endParaRPr sz="1600" i="0">
                        <a:solidFill>
                          <a:schemeClr val="bg2"/>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74930">
                        <a:lnSpc>
                          <a:spcPct val="100000"/>
                        </a:lnSpc>
                      </a:pPr>
                      <a:r>
                        <a:rPr sz="1600" i="0" kern="0" spc="100" baseline="0" dirty="0">
                          <a:solidFill>
                            <a:schemeClr val="bg2"/>
                          </a:solidFill>
                          <a:latin typeface="+mn-lt"/>
                          <a:cs typeface="Arial"/>
                        </a:rPr>
                        <a:t>No</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8"/>
                  </a:ext>
                </a:extLst>
              </a:tr>
              <a:tr h="279858">
                <a:tc>
                  <a:txBody>
                    <a:bodyPr/>
                    <a:lstStyle/>
                    <a:p>
                      <a:pPr marL="40640">
                        <a:lnSpc>
                          <a:spcPct val="100000"/>
                        </a:lnSpc>
                      </a:pPr>
                      <a:r>
                        <a:rPr sz="1600" b="1" i="0" dirty="0">
                          <a:latin typeface="+mn-lt"/>
                          <a:cs typeface="Arial"/>
                        </a:rPr>
                        <a:t>09</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67310">
                        <a:lnSpc>
                          <a:spcPct val="100000"/>
                        </a:lnSpc>
                      </a:pPr>
                      <a:r>
                        <a:rPr sz="1600" b="1" i="0" dirty="0">
                          <a:latin typeface="+mn-lt"/>
                          <a:cs typeface="Arial"/>
                        </a:rPr>
                        <a:t>Sunny</a:t>
                      </a:r>
                      <a:endParaRPr sz="1600" b="1"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111760">
                        <a:lnSpc>
                          <a:spcPct val="100000"/>
                        </a:lnSpc>
                      </a:pPr>
                      <a:r>
                        <a:rPr sz="1600" b="1" i="0" dirty="0">
                          <a:latin typeface="+mn-lt"/>
                          <a:cs typeface="Arial"/>
                        </a:rPr>
                        <a:t>Co</a:t>
                      </a:r>
                      <a:r>
                        <a:rPr sz="1600" b="1" i="0" spc="245" dirty="0">
                          <a:latin typeface="+mn-lt"/>
                          <a:cs typeface="Arial"/>
                        </a:rPr>
                        <a:t>o</a:t>
                      </a:r>
                      <a:r>
                        <a:rPr sz="1600" b="1" i="0" dirty="0">
                          <a:latin typeface="+mn-lt"/>
                          <a:cs typeface="Arial"/>
                        </a:rPr>
                        <a:t>l</a:t>
                      </a:r>
                      <a:endParaRPr sz="1600" b="1"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106680">
                        <a:lnSpc>
                          <a:spcPct val="100000"/>
                        </a:lnSpc>
                      </a:pPr>
                      <a:r>
                        <a:rPr lang="en-US" sz="1600" b="1" i="0" dirty="0">
                          <a:latin typeface="+mn-lt"/>
                          <a:cs typeface="Arial"/>
                        </a:rPr>
                        <a:t>Normal</a:t>
                      </a:r>
                      <a:endParaRPr sz="1600" b="1" i="0" dirty="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95250">
                        <a:lnSpc>
                          <a:spcPct val="100000"/>
                        </a:lnSpc>
                      </a:pPr>
                      <a:r>
                        <a:rPr sz="1600" b="1" i="0" dirty="0">
                          <a:latin typeface="+mn-lt"/>
                          <a:cs typeface="Arial"/>
                        </a:rPr>
                        <a:t>Weak</a:t>
                      </a:r>
                      <a:endParaRPr sz="1600" b="1"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87630">
                        <a:lnSpc>
                          <a:spcPct val="100000"/>
                        </a:lnSpc>
                      </a:pPr>
                      <a:r>
                        <a:rPr sz="1600" b="1" i="0" kern="0" spc="100" baseline="0" dirty="0">
                          <a:latin typeface="+mn-lt"/>
                          <a:cs typeface="Courier New"/>
                        </a:rPr>
                        <a:t>Yes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extLst>
                  <a:ext uri="{0D108BD9-81ED-4DB2-BD59-A6C34878D82A}">
                    <a16:rowId xmlns:a16="http://schemas.microsoft.com/office/drawing/2014/main" val="10009"/>
                  </a:ext>
                </a:extLst>
              </a:tr>
              <a:tr h="279858">
                <a:tc>
                  <a:txBody>
                    <a:bodyPr/>
                    <a:lstStyle/>
                    <a:p>
                      <a:pPr marL="46990">
                        <a:lnSpc>
                          <a:spcPct val="100000"/>
                        </a:lnSpc>
                      </a:pPr>
                      <a:r>
                        <a:rPr lang="en-US" sz="1600" b="1" i="0" dirty="0">
                          <a:latin typeface="+mn-lt"/>
                          <a:cs typeface="Times New Roman"/>
                        </a:rPr>
                        <a:t>10</a:t>
                      </a:r>
                      <a:endParaRPr sz="1600" b="1" i="0" dirty="0">
                        <a:latin typeface="+mn-lt"/>
                        <a:cs typeface="Times New Roman"/>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73660">
                        <a:lnSpc>
                          <a:spcPct val="100000"/>
                        </a:lnSpc>
                      </a:pPr>
                      <a:r>
                        <a:rPr sz="1600" b="1" i="0" dirty="0">
                          <a:latin typeface="+mn-lt"/>
                          <a:cs typeface="Arial"/>
                        </a:rPr>
                        <a:t>Rain</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124460">
                        <a:lnSpc>
                          <a:spcPct val="100000"/>
                        </a:lnSpc>
                      </a:pPr>
                      <a:r>
                        <a:rPr sz="1600" b="1" i="0" dirty="0">
                          <a:latin typeface="+mn-lt"/>
                          <a:cs typeface="Arial"/>
                        </a:rPr>
                        <a:t>Mild</a:t>
                      </a:r>
                      <a:endParaRPr sz="1600" b="1"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113030" marR="0" lvl="0" indent="0" algn="l" defTabSz="262901" rtl="0" eaLnBrk="1" fontAlgn="auto" latinLnBrk="0" hangingPunct="1">
                        <a:lnSpc>
                          <a:spcPct val="100000"/>
                        </a:lnSpc>
                        <a:spcBef>
                          <a:spcPts val="0"/>
                        </a:spcBef>
                        <a:spcAft>
                          <a:spcPts val="0"/>
                        </a:spcAft>
                        <a:buClrTx/>
                        <a:buSzTx/>
                        <a:buFontTx/>
                        <a:buNone/>
                        <a:tabLst/>
                        <a:defRPr/>
                      </a:pPr>
                      <a:r>
                        <a:rPr lang="en-US" sz="1600" b="1" i="0" dirty="0">
                          <a:latin typeface="+mn-lt"/>
                          <a:cs typeface="Arial"/>
                        </a:rPr>
                        <a:t>Normal</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95250">
                        <a:lnSpc>
                          <a:spcPct val="100000"/>
                        </a:lnSpc>
                      </a:pPr>
                      <a:r>
                        <a:rPr sz="1600" b="1" i="0" dirty="0">
                          <a:latin typeface="+mn-lt"/>
                          <a:cs typeface="Arial"/>
                        </a:rPr>
                        <a:t>Weak</a:t>
                      </a:r>
                      <a:endParaRPr sz="1600" b="1"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87630">
                        <a:lnSpc>
                          <a:spcPct val="100000"/>
                        </a:lnSpc>
                      </a:pPr>
                      <a:r>
                        <a:rPr sz="1600" b="1" i="0" kern="0" spc="100" baseline="0" dirty="0">
                          <a:latin typeface="+mn-lt"/>
                          <a:cs typeface="Courier New"/>
                        </a:rPr>
                        <a:t>Yes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extLst>
                  <a:ext uri="{0D108BD9-81ED-4DB2-BD59-A6C34878D82A}">
                    <a16:rowId xmlns:a16="http://schemas.microsoft.com/office/drawing/2014/main" val="10010"/>
                  </a:ext>
                </a:extLst>
              </a:tr>
              <a:tr h="279858">
                <a:tc>
                  <a:txBody>
                    <a:bodyPr/>
                    <a:lstStyle/>
                    <a:p>
                      <a:pPr marL="46990">
                        <a:lnSpc>
                          <a:spcPct val="100000"/>
                        </a:lnSpc>
                      </a:pPr>
                      <a:r>
                        <a:rPr lang="en-US" sz="1600" b="1" i="0" dirty="0">
                          <a:latin typeface="+mn-lt"/>
                          <a:cs typeface="Times New Roman"/>
                        </a:rPr>
                        <a:t>11</a:t>
                      </a:r>
                      <a:endParaRPr sz="1600" b="1" i="0" dirty="0">
                        <a:latin typeface="+mn-lt"/>
                        <a:cs typeface="Times New Roman"/>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67310">
                        <a:lnSpc>
                          <a:spcPct val="100000"/>
                        </a:lnSpc>
                      </a:pPr>
                      <a:r>
                        <a:rPr sz="1600" b="1" i="0" dirty="0">
                          <a:latin typeface="+mn-lt"/>
                          <a:cs typeface="Arial"/>
                        </a:rPr>
                        <a:t>Sunny</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124460">
                        <a:lnSpc>
                          <a:spcPct val="100000"/>
                        </a:lnSpc>
                      </a:pPr>
                      <a:r>
                        <a:rPr sz="1600" b="1" i="0" dirty="0">
                          <a:latin typeface="+mn-lt"/>
                          <a:cs typeface="Arial"/>
                        </a:rPr>
                        <a:t>Mild</a:t>
                      </a:r>
                      <a:endParaRPr sz="1600" b="1"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113030">
                        <a:lnSpc>
                          <a:spcPct val="100000"/>
                        </a:lnSpc>
                      </a:pPr>
                      <a:r>
                        <a:rPr sz="1600" b="1" i="0" dirty="0">
                          <a:latin typeface="+mn-lt"/>
                          <a:cs typeface="Arial"/>
                        </a:rPr>
                        <a:t>N</a:t>
                      </a:r>
                      <a:r>
                        <a:rPr lang="en-US" sz="1600" b="1" i="0" dirty="0">
                          <a:latin typeface="+mn-lt"/>
                          <a:cs typeface="Arial"/>
                        </a:rPr>
                        <a:t>ormal</a:t>
                      </a:r>
                      <a:endParaRPr sz="1600" b="1" i="0" dirty="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107950">
                        <a:lnSpc>
                          <a:spcPct val="100000"/>
                        </a:lnSpc>
                      </a:pPr>
                      <a:r>
                        <a:rPr sz="1600" b="1" i="0" dirty="0">
                          <a:latin typeface="+mn-lt"/>
                          <a:cs typeface="Arial"/>
                        </a:rPr>
                        <a:t>Strong</a:t>
                      </a:r>
                      <a:endParaRPr sz="1600" b="1"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93980">
                        <a:lnSpc>
                          <a:spcPct val="100000"/>
                        </a:lnSpc>
                      </a:pPr>
                      <a:r>
                        <a:rPr sz="1600" b="1" i="0" kern="0" spc="100" baseline="0" dirty="0">
                          <a:latin typeface="+mn-lt"/>
                          <a:cs typeface="Courier New"/>
                        </a:rPr>
                        <a:t>Yes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extLst>
                  <a:ext uri="{0D108BD9-81ED-4DB2-BD59-A6C34878D82A}">
                    <a16:rowId xmlns:a16="http://schemas.microsoft.com/office/drawing/2014/main" val="10011"/>
                  </a:ext>
                </a:extLst>
              </a:tr>
              <a:tr h="279858">
                <a:tc>
                  <a:txBody>
                    <a:bodyPr/>
                    <a:lstStyle/>
                    <a:p>
                      <a:pPr marL="46990">
                        <a:lnSpc>
                          <a:spcPct val="100000"/>
                        </a:lnSpc>
                      </a:pPr>
                      <a:r>
                        <a:rPr lang="en-US" sz="1600" b="1" i="0" dirty="0">
                          <a:latin typeface="+mn-lt"/>
                          <a:cs typeface="Arial"/>
                        </a:rPr>
                        <a:t>12</a:t>
                      </a:r>
                      <a:endParaRPr sz="1600" b="1" i="0" dirty="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67310">
                        <a:lnSpc>
                          <a:spcPct val="100000"/>
                        </a:lnSpc>
                      </a:pPr>
                      <a:r>
                        <a:rPr sz="1600" b="1" i="0" dirty="0">
                          <a:latin typeface="+mn-lt"/>
                          <a:cs typeface="Arial"/>
                        </a:rPr>
                        <a:t>Overcast</a:t>
                      </a:r>
                      <a:endParaRPr sz="1600" b="1"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124460">
                        <a:lnSpc>
                          <a:spcPct val="100000"/>
                        </a:lnSpc>
                      </a:pPr>
                      <a:r>
                        <a:rPr sz="1600" b="1" i="0" dirty="0">
                          <a:latin typeface="+mn-lt"/>
                          <a:cs typeface="Arial"/>
                        </a:rPr>
                        <a:t>Mild</a:t>
                      </a:r>
                      <a:endParaRPr sz="1600" b="1"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113030">
                        <a:lnSpc>
                          <a:spcPct val="100000"/>
                        </a:lnSpc>
                      </a:pPr>
                      <a:r>
                        <a:rPr sz="1600" b="1" i="0" dirty="0">
                          <a:latin typeface="+mn-lt"/>
                          <a:cs typeface="Arial"/>
                        </a:rPr>
                        <a:t>High</a:t>
                      </a:r>
                      <a:endParaRPr sz="1600" b="1"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107950">
                        <a:lnSpc>
                          <a:spcPct val="100000"/>
                        </a:lnSpc>
                      </a:pPr>
                      <a:r>
                        <a:rPr sz="1600" b="1" i="0" dirty="0">
                          <a:latin typeface="+mn-lt"/>
                          <a:cs typeface="Arial"/>
                        </a:rPr>
                        <a:t>Strong</a:t>
                      </a:r>
                      <a:endParaRPr sz="1600" b="1"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93980">
                        <a:lnSpc>
                          <a:spcPct val="100000"/>
                        </a:lnSpc>
                      </a:pPr>
                      <a:r>
                        <a:rPr sz="1600" b="1" i="0" kern="0" spc="100" baseline="0" dirty="0">
                          <a:latin typeface="+mn-lt"/>
                          <a:cs typeface="Courier New"/>
                        </a:rPr>
                        <a:t>Yes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extLst>
                  <a:ext uri="{0D108BD9-81ED-4DB2-BD59-A6C34878D82A}">
                    <a16:rowId xmlns:a16="http://schemas.microsoft.com/office/drawing/2014/main" val="10012"/>
                  </a:ext>
                </a:extLst>
              </a:tr>
              <a:tr h="279858">
                <a:tc>
                  <a:txBody>
                    <a:bodyPr/>
                    <a:lstStyle/>
                    <a:p>
                      <a:pPr marL="46990">
                        <a:lnSpc>
                          <a:spcPct val="100000"/>
                        </a:lnSpc>
                      </a:pPr>
                      <a:r>
                        <a:rPr sz="1600" b="1" i="0" spc="-270" dirty="0">
                          <a:latin typeface="+mn-lt"/>
                          <a:cs typeface="Arial"/>
                        </a:rPr>
                        <a:t>1</a:t>
                      </a:r>
                      <a:r>
                        <a:rPr sz="1600" b="1" i="0" dirty="0">
                          <a:latin typeface="+mn-lt"/>
                          <a:cs typeface="Arial"/>
                        </a:rPr>
                        <a:t>3</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67310">
                        <a:lnSpc>
                          <a:spcPct val="100000"/>
                        </a:lnSpc>
                      </a:pPr>
                      <a:r>
                        <a:rPr sz="1600" b="1" i="0" dirty="0">
                          <a:latin typeface="+mn-lt"/>
                          <a:cs typeface="Arial"/>
                        </a:rPr>
                        <a:t>Overcast</a:t>
                      </a:r>
                      <a:endParaRPr sz="1600" b="1"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124460">
                        <a:lnSpc>
                          <a:spcPct val="100000"/>
                        </a:lnSpc>
                      </a:pPr>
                      <a:r>
                        <a:rPr sz="1600" b="1" i="0" dirty="0">
                          <a:latin typeface="+mn-lt"/>
                          <a:cs typeface="Arial"/>
                        </a:rPr>
                        <a:t>Hot</a:t>
                      </a:r>
                      <a:endParaRPr sz="1600" b="1"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106680">
                        <a:lnSpc>
                          <a:spcPct val="100000"/>
                        </a:lnSpc>
                      </a:pPr>
                      <a:r>
                        <a:rPr lang="en-US" sz="1600" b="1" i="0" dirty="0">
                          <a:latin typeface="+mn-lt"/>
                          <a:cs typeface="Arial"/>
                        </a:rPr>
                        <a:t>Normal</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95250">
                        <a:lnSpc>
                          <a:spcPct val="100000"/>
                        </a:lnSpc>
                      </a:pPr>
                      <a:r>
                        <a:rPr sz="1600" b="1" i="0" dirty="0">
                          <a:latin typeface="+mn-lt"/>
                          <a:cs typeface="Arial"/>
                        </a:rPr>
                        <a:t>Weak</a:t>
                      </a:r>
                      <a:endParaRPr sz="1600" b="1" i="0">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tc>
                  <a:txBody>
                    <a:bodyPr/>
                    <a:lstStyle/>
                    <a:p>
                      <a:pPr marL="93980">
                        <a:lnSpc>
                          <a:spcPct val="100000"/>
                        </a:lnSpc>
                      </a:pPr>
                      <a:r>
                        <a:rPr sz="1600" b="1" i="0" kern="0" spc="100" baseline="0" dirty="0">
                          <a:latin typeface="+mn-lt"/>
                          <a:cs typeface="Courier New"/>
                        </a:rPr>
                        <a:t>Yes</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2EAAF">
                        <a:alpha val="51000"/>
                      </a:srgbClr>
                    </a:solidFill>
                  </a:tcPr>
                </a:tc>
                <a:extLst>
                  <a:ext uri="{0D108BD9-81ED-4DB2-BD59-A6C34878D82A}">
                    <a16:rowId xmlns:a16="http://schemas.microsoft.com/office/drawing/2014/main" val="10013"/>
                  </a:ext>
                </a:extLst>
              </a:tr>
              <a:tr h="279858">
                <a:tc>
                  <a:txBody>
                    <a:bodyPr/>
                    <a:lstStyle/>
                    <a:p>
                      <a:pPr marL="46990">
                        <a:lnSpc>
                          <a:spcPct val="100000"/>
                        </a:lnSpc>
                      </a:pPr>
                      <a:r>
                        <a:rPr sz="1600" i="0" spc="-370" dirty="0">
                          <a:solidFill>
                            <a:schemeClr val="bg2"/>
                          </a:solidFill>
                          <a:latin typeface="+mn-lt"/>
                          <a:cs typeface="Arial"/>
                        </a:rPr>
                        <a:t>1</a:t>
                      </a:r>
                      <a:r>
                        <a:rPr sz="1600" i="0" dirty="0">
                          <a:solidFill>
                            <a:schemeClr val="bg2"/>
                          </a:solidFill>
                          <a:latin typeface="+mn-lt"/>
                          <a:cs typeface="Arial"/>
                        </a:rPr>
                        <a:t>4</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73660">
                        <a:lnSpc>
                          <a:spcPct val="100000"/>
                        </a:lnSpc>
                      </a:pPr>
                      <a:r>
                        <a:rPr sz="1600" i="0" dirty="0">
                          <a:solidFill>
                            <a:schemeClr val="bg2"/>
                          </a:solidFill>
                          <a:latin typeface="+mn-lt"/>
                          <a:cs typeface="Arial"/>
                        </a:rPr>
                        <a:t>Rain</a:t>
                      </a:r>
                      <a:endParaRPr sz="1600" i="0">
                        <a:solidFill>
                          <a:schemeClr val="bg2"/>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24460">
                        <a:lnSpc>
                          <a:spcPct val="100000"/>
                        </a:lnSpc>
                      </a:pPr>
                      <a:r>
                        <a:rPr sz="1600" i="0" dirty="0">
                          <a:solidFill>
                            <a:schemeClr val="bg2"/>
                          </a:solidFill>
                          <a:latin typeface="+mn-lt"/>
                          <a:cs typeface="Arial"/>
                        </a:rPr>
                        <a:t>Mild</a:t>
                      </a:r>
                      <a:endParaRPr sz="1600" i="0">
                        <a:solidFill>
                          <a:schemeClr val="bg2"/>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13030">
                        <a:lnSpc>
                          <a:spcPct val="100000"/>
                        </a:lnSpc>
                      </a:pPr>
                      <a:r>
                        <a:rPr sz="1600" i="0" dirty="0">
                          <a:solidFill>
                            <a:schemeClr val="bg2"/>
                          </a:solidFill>
                          <a:latin typeface="+mn-lt"/>
                          <a:cs typeface="Arial"/>
                        </a:rPr>
                        <a:t>High</a:t>
                      </a:r>
                      <a:endParaRPr sz="1600" i="0">
                        <a:solidFill>
                          <a:schemeClr val="bg2"/>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107950">
                        <a:lnSpc>
                          <a:spcPct val="100000"/>
                        </a:lnSpc>
                      </a:pPr>
                      <a:r>
                        <a:rPr sz="1600" i="0" dirty="0">
                          <a:solidFill>
                            <a:schemeClr val="bg2"/>
                          </a:solidFill>
                          <a:latin typeface="+mn-lt"/>
                          <a:cs typeface="Arial"/>
                        </a:rPr>
                        <a:t>Strong</a:t>
                      </a:r>
                      <a:endParaRPr sz="1600" i="0">
                        <a:solidFill>
                          <a:schemeClr val="bg2"/>
                        </a:solidFill>
                        <a:latin typeface="+mn-lt"/>
                        <a:cs typeface="Arial"/>
                      </a:endParaRP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marL="74930">
                        <a:lnSpc>
                          <a:spcPct val="100000"/>
                        </a:lnSpc>
                      </a:pPr>
                      <a:r>
                        <a:rPr sz="1600" i="0" kern="0" spc="100" baseline="0" dirty="0">
                          <a:solidFill>
                            <a:schemeClr val="bg2"/>
                          </a:solidFill>
                          <a:latin typeface="+mn-lt"/>
                          <a:cs typeface="Arial"/>
                        </a:rPr>
                        <a:t>No</a:t>
                      </a:r>
                    </a:p>
                  </a:txBody>
                  <a:tcPr marL="0" marR="0" marT="0" marB="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3" name="TextBox 2">
            <a:extLst>
              <a:ext uri="{FF2B5EF4-FFF2-40B4-BE49-F238E27FC236}">
                <a16:creationId xmlns:a16="http://schemas.microsoft.com/office/drawing/2014/main" id="{243E9390-57BC-AB48-963F-4C727CE8ABF0}"/>
              </a:ext>
            </a:extLst>
          </p:cNvPr>
          <p:cNvSpPr txBox="1"/>
          <p:nvPr/>
        </p:nvSpPr>
        <p:spPr>
          <a:xfrm>
            <a:off x="7328847" y="1160060"/>
            <a:ext cx="1596788" cy="1630831"/>
          </a:xfrm>
          <a:prstGeom prst="rect">
            <a:avLst/>
          </a:prstGeom>
        </p:spPr>
        <p:txBody>
          <a:bodyPr vert="horz" wrap="square" lIns="0" tIns="30480" rIns="0" bIns="0" rtlCol="0">
            <a:spAutoFit/>
          </a:bodyPr>
          <a:lstStyle/>
          <a:p>
            <a:pPr marL="12700" marR="5080" algn="l">
              <a:lnSpc>
                <a:spcPts val="3200"/>
              </a:lnSpc>
              <a:spcBef>
                <a:spcPts val="240"/>
              </a:spcBef>
            </a:pPr>
            <a:r>
              <a:rPr lang="en-US" sz="2000" dirty="0">
                <a:latin typeface="Calibri" panose="020F0502020204030204" pitchFamily="34" charset="0"/>
                <a:cs typeface="Calibri" panose="020F0502020204030204" pitchFamily="34" charset="0"/>
              </a:rPr>
              <a:t>Our choice to play tennis depends on the weather</a:t>
            </a:r>
          </a:p>
        </p:txBody>
      </p:sp>
    </p:spTree>
    <p:extLst>
      <p:ext uri="{BB962C8B-B14F-4D97-AF65-F5344CB8AC3E}">
        <p14:creationId xmlns:p14="http://schemas.microsoft.com/office/powerpoint/2010/main" val="289675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Decision Trees</a:t>
            </a:r>
          </a:p>
        </p:txBody>
      </p:sp>
      <p:sp>
        <p:nvSpPr>
          <p:cNvPr id="3" name="Content Placeholder 2">
            <a:extLst>
              <a:ext uri="{FF2B5EF4-FFF2-40B4-BE49-F238E27FC236}">
                <a16:creationId xmlns:a16="http://schemas.microsoft.com/office/drawing/2014/main" id="{7B05CABA-2F1E-F442-A713-231518D2A48A}"/>
              </a:ext>
            </a:extLst>
          </p:cNvPr>
          <p:cNvSpPr>
            <a:spLocks noGrp="1"/>
          </p:cNvSpPr>
          <p:nvPr>
            <p:ph idx="1"/>
          </p:nvPr>
        </p:nvSpPr>
        <p:spPr>
          <a:xfrm>
            <a:off x="298591" y="1219520"/>
            <a:ext cx="4600956" cy="3216535"/>
          </a:xfrm>
        </p:spPr>
        <p:txBody>
          <a:bodyPr>
            <a:normAutofit/>
          </a:bodyPr>
          <a:lstStyle/>
          <a:p>
            <a:pPr>
              <a:spcBef>
                <a:spcPts val="2400"/>
              </a:spcBef>
              <a:buFont typeface="Arial" panose="020B0604020202020204" pitchFamily="34" charset="0"/>
              <a:buChar char="•"/>
            </a:pPr>
            <a:r>
              <a:rPr lang="en-US" sz="2400" dirty="0"/>
              <a:t>Predict whether or not we play tennis from temperature, humidity, wind, etc. </a:t>
            </a:r>
          </a:p>
          <a:p>
            <a:pPr>
              <a:spcBef>
                <a:spcPts val="2400"/>
              </a:spcBef>
              <a:buFont typeface="Arial" panose="020B0604020202020204" pitchFamily="34" charset="0"/>
              <a:buChar char="•"/>
            </a:pPr>
            <a:r>
              <a:rPr lang="en-US" sz="2400" dirty="0"/>
              <a:t>Segment data based on features to predict results</a:t>
            </a:r>
          </a:p>
        </p:txBody>
      </p:sp>
      <p:sp>
        <p:nvSpPr>
          <p:cNvPr id="23" name="Rectangle 22">
            <a:extLst>
              <a:ext uri="{FF2B5EF4-FFF2-40B4-BE49-F238E27FC236}">
                <a16:creationId xmlns:a16="http://schemas.microsoft.com/office/drawing/2014/main" id="{A98CB971-539D-4C47-B083-EAF5AE062BFB}"/>
              </a:ext>
            </a:extLst>
          </p:cNvPr>
          <p:cNvSpPr/>
          <p:nvPr/>
        </p:nvSpPr>
        <p:spPr>
          <a:xfrm>
            <a:off x="6843120" y="1625941"/>
            <a:ext cx="1716811" cy="1651515"/>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ADB1DB3-5E1B-F841-B6E4-64F95F0B9012}"/>
              </a:ext>
            </a:extLst>
          </p:cNvPr>
          <p:cNvGrpSpPr/>
          <p:nvPr/>
        </p:nvGrpSpPr>
        <p:grpSpPr>
          <a:xfrm>
            <a:off x="6165845" y="1397399"/>
            <a:ext cx="1042290" cy="703338"/>
            <a:chOff x="6586085" y="1570271"/>
            <a:chExt cx="1042290" cy="703338"/>
          </a:xfrm>
        </p:grpSpPr>
        <p:cxnSp>
          <p:nvCxnSpPr>
            <p:cNvPr id="25" name="Straight Arrow Connector 24">
              <a:extLst>
                <a:ext uri="{FF2B5EF4-FFF2-40B4-BE49-F238E27FC236}">
                  <a16:creationId xmlns:a16="http://schemas.microsoft.com/office/drawing/2014/main" id="{3551CB51-648C-9D4A-8238-7D2E19809704}"/>
                </a:ext>
              </a:extLst>
            </p:cNvPr>
            <p:cNvCxnSpPr>
              <a:cxnSpLocks/>
            </p:cNvCxnSpPr>
            <p:nvPr/>
          </p:nvCxnSpPr>
          <p:spPr>
            <a:xfrm flipH="1">
              <a:off x="6586085" y="1570271"/>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1E963E8-2041-A748-8B4C-598C7EFBF1A5}"/>
                </a:ext>
              </a:extLst>
            </p:cNvPr>
            <p:cNvCxnSpPr>
              <a:cxnSpLocks/>
            </p:cNvCxnSpPr>
            <p:nvPr/>
          </p:nvCxnSpPr>
          <p:spPr>
            <a:xfrm>
              <a:off x="7172938" y="1573147"/>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D18F0745-21E7-D04A-AA8B-8D2DAA67FD50}"/>
              </a:ext>
            </a:extLst>
          </p:cNvPr>
          <p:cNvSpPr txBox="1"/>
          <p:nvPr/>
        </p:nvSpPr>
        <p:spPr>
          <a:xfrm>
            <a:off x="5756624" y="968005"/>
            <a:ext cx="1847462" cy="565861"/>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91440" rIns="0" bIns="91440" rtlCol="0" anchor="ctr">
            <a:spAutoFit/>
          </a:bodyPr>
          <a:lstStyle/>
          <a:p>
            <a:pPr marL="12700" marR="5080" algn="ctr">
              <a:lnSpc>
                <a:spcPts val="3200"/>
              </a:lnSpc>
              <a:spcBef>
                <a:spcPts val="1000"/>
              </a:spcBef>
              <a:spcAft>
                <a:spcPts val="1000"/>
              </a:spcAft>
            </a:pPr>
            <a:r>
              <a:rPr lang="en-US" sz="2400" dirty="0">
                <a:cs typeface="Arial"/>
              </a:rPr>
              <a:t>Temperature</a:t>
            </a:r>
          </a:p>
        </p:txBody>
      </p:sp>
      <p:grpSp>
        <p:nvGrpSpPr>
          <p:cNvPr id="4" name="Group 3">
            <a:extLst>
              <a:ext uri="{FF2B5EF4-FFF2-40B4-BE49-F238E27FC236}">
                <a16:creationId xmlns:a16="http://schemas.microsoft.com/office/drawing/2014/main" id="{FD544908-8489-8344-B741-E70AC4CC06C8}"/>
              </a:ext>
            </a:extLst>
          </p:cNvPr>
          <p:cNvGrpSpPr/>
          <p:nvPr/>
        </p:nvGrpSpPr>
        <p:grpSpPr>
          <a:xfrm>
            <a:off x="7094514" y="1625941"/>
            <a:ext cx="1444912" cy="1472768"/>
            <a:chOff x="7094514" y="1625941"/>
            <a:chExt cx="1444912" cy="1472768"/>
          </a:xfrm>
        </p:grpSpPr>
        <p:grpSp>
          <p:nvGrpSpPr>
            <p:cNvPr id="22" name="Group 21">
              <a:extLst>
                <a:ext uri="{FF2B5EF4-FFF2-40B4-BE49-F238E27FC236}">
                  <a16:creationId xmlns:a16="http://schemas.microsoft.com/office/drawing/2014/main" id="{89A2EDF5-3B05-D849-AD5A-37EAE22F0B00}"/>
                </a:ext>
              </a:extLst>
            </p:cNvPr>
            <p:cNvGrpSpPr/>
            <p:nvPr/>
          </p:nvGrpSpPr>
          <p:grpSpPr>
            <a:xfrm>
              <a:off x="7094514" y="2063187"/>
              <a:ext cx="1416387" cy="1035522"/>
              <a:chOff x="7464256" y="2213919"/>
              <a:chExt cx="1416387" cy="1035522"/>
            </a:xfrm>
          </p:grpSpPr>
          <p:sp>
            <p:nvSpPr>
              <p:cNvPr id="11" name="Oval 10">
                <a:extLst>
                  <a:ext uri="{FF2B5EF4-FFF2-40B4-BE49-F238E27FC236}">
                    <a16:creationId xmlns:a16="http://schemas.microsoft.com/office/drawing/2014/main" id="{F05985AD-EEA2-D743-8E03-F3096D362DA8}"/>
                  </a:ext>
                </a:extLst>
              </p:cNvPr>
              <p:cNvSpPr/>
              <p:nvPr/>
            </p:nvSpPr>
            <p:spPr>
              <a:xfrm>
                <a:off x="7464256" y="2213919"/>
                <a:ext cx="548640" cy="548640"/>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16C6683-24C6-4C4F-8855-7C4914581CA7}"/>
                  </a:ext>
                </a:extLst>
              </p:cNvPr>
              <p:cNvSpPr txBox="1"/>
              <p:nvPr/>
            </p:nvSpPr>
            <p:spPr>
              <a:xfrm>
                <a:off x="7750343" y="2639017"/>
                <a:ext cx="1130300" cy="610424"/>
              </a:xfrm>
              <a:prstGeom prst="rect">
                <a:avLst/>
              </a:prstGeom>
            </p:spPr>
            <p:txBody>
              <a:bodyPr vert="horz" wrap="square" lIns="0" tIns="30480" rIns="0" bIns="0" rtlCol="0">
                <a:spAutoFit/>
              </a:bodyPr>
              <a:lstStyle/>
              <a:p>
                <a:pPr marL="12700" marR="5080" algn="ctr">
                  <a:spcBef>
                    <a:spcPts val="240"/>
                  </a:spcBef>
                </a:pPr>
                <a:r>
                  <a:rPr lang="en-US" dirty="0">
                    <a:latin typeface="Arial"/>
                    <a:cs typeface="Arial"/>
                  </a:rPr>
                  <a:t>Play </a:t>
                </a:r>
              </a:p>
              <a:p>
                <a:pPr marL="12700" marR="5080" algn="ctr">
                  <a:spcBef>
                    <a:spcPts val="240"/>
                  </a:spcBef>
                </a:pPr>
                <a:r>
                  <a:rPr lang="en-US" dirty="0">
                    <a:latin typeface="Arial"/>
                    <a:cs typeface="Arial"/>
                  </a:rPr>
                  <a:t>Tennis</a:t>
                </a:r>
              </a:p>
            </p:txBody>
          </p:sp>
        </p:grpSp>
        <p:sp>
          <p:nvSpPr>
            <p:cNvPr id="28" name="TextBox 27">
              <a:extLst>
                <a:ext uri="{FF2B5EF4-FFF2-40B4-BE49-F238E27FC236}">
                  <a16:creationId xmlns:a16="http://schemas.microsoft.com/office/drawing/2014/main" id="{5BDAAB2B-8353-6642-8917-4A80D6D0AF6B}"/>
                </a:ext>
              </a:extLst>
            </p:cNvPr>
            <p:cNvSpPr txBox="1"/>
            <p:nvPr/>
          </p:nvSpPr>
          <p:spPr>
            <a:xfrm>
              <a:off x="7409126" y="1625941"/>
              <a:ext cx="1130300" cy="369332"/>
            </a:xfrm>
            <a:prstGeom prst="rect">
              <a:avLst/>
            </a:prstGeom>
          </p:spPr>
          <p:txBody>
            <a:bodyPr vert="horz" wrap="square" lIns="0" tIns="30480" rIns="0" bIns="0" rtlCol="0">
              <a:spAutoFit/>
            </a:bodyPr>
            <a:lstStyle/>
            <a:p>
              <a:pPr marL="12700" marR="5080" algn="ctr">
                <a:spcBef>
                  <a:spcPts val="240"/>
                </a:spcBef>
              </a:pPr>
              <a:r>
                <a:rPr lang="en-US" sz="2200" i="1" dirty="0">
                  <a:solidFill>
                    <a:schemeClr val="tx1">
                      <a:lumMod val="50000"/>
                      <a:lumOff val="50000"/>
                    </a:schemeClr>
                  </a:solidFill>
                  <a:latin typeface="Arial"/>
                  <a:cs typeface="Arial"/>
                </a:rPr>
                <a:t>&gt;= Mild</a:t>
              </a:r>
            </a:p>
          </p:txBody>
        </p:sp>
      </p:grpSp>
      <p:grpSp>
        <p:nvGrpSpPr>
          <p:cNvPr id="29" name="Group 28">
            <a:extLst>
              <a:ext uri="{FF2B5EF4-FFF2-40B4-BE49-F238E27FC236}">
                <a16:creationId xmlns:a16="http://schemas.microsoft.com/office/drawing/2014/main" id="{977521F6-7E5B-0B4C-BE67-EBF09ED3DAC9}"/>
              </a:ext>
            </a:extLst>
          </p:cNvPr>
          <p:cNvGrpSpPr/>
          <p:nvPr/>
        </p:nvGrpSpPr>
        <p:grpSpPr>
          <a:xfrm>
            <a:off x="4931737" y="1651800"/>
            <a:ext cx="1373527" cy="1414652"/>
            <a:chOff x="5351977" y="1824672"/>
            <a:chExt cx="1373527" cy="1414652"/>
          </a:xfrm>
        </p:grpSpPr>
        <p:sp>
          <p:nvSpPr>
            <p:cNvPr id="30" name="Oval 29">
              <a:extLst>
                <a:ext uri="{FF2B5EF4-FFF2-40B4-BE49-F238E27FC236}">
                  <a16:creationId xmlns:a16="http://schemas.microsoft.com/office/drawing/2014/main" id="{822D02C0-894A-C447-BC5F-69143C4298FD}"/>
                </a:ext>
              </a:extLst>
            </p:cNvPr>
            <p:cNvSpPr/>
            <p:nvPr/>
          </p:nvSpPr>
          <p:spPr>
            <a:xfrm>
              <a:off x="6176864" y="2248209"/>
              <a:ext cx="548640" cy="54864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FEAC24C-E1A1-D341-8562-1C1E54AE20DD}"/>
                </a:ext>
              </a:extLst>
            </p:cNvPr>
            <p:cNvSpPr txBox="1"/>
            <p:nvPr/>
          </p:nvSpPr>
          <p:spPr>
            <a:xfrm>
              <a:off x="5395781" y="2628900"/>
              <a:ext cx="1130300" cy="610424"/>
            </a:xfrm>
            <a:prstGeom prst="rect">
              <a:avLst/>
            </a:prstGeom>
          </p:spPr>
          <p:txBody>
            <a:bodyPr vert="horz" wrap="square" lIns="0" tIns="30480" rIns="0" bIns="0" rtlCol="0">
              <a:spAutoFit/>
            </a:bodyPr>
            <a:lstStyle/>
            <a:p>
              <a:pPr marL="12700" marR="5080" algn="ctr">
                <a:spcBef>
                  <a:spcPts val="240"/>
                </a:spcBef>
              </a:pPr>
              <a:r>
                <a:rPr lang="en-US" dirty="0">
                  <a:latin typeface="Arial"/>
                  <a:cs typeface="Arial"/>
                </a:rPr>
                <a:t>No </a:t>
              </a:r>
            </a:p>
            <a:p>
              <a:pPr marL="12700" marR="5080" algn="ctr">
                <a:spcBef>
                  <a:spcPts val="240"/>
                </a:spcBef>
              </a:pPr>
              <a:r>
                <a:rPr lang="en-US" dirty="0">
                  <a:latin typeface="Arial"/>
                  <a:cs typeface="Arial"/>
                </a:rPr>
                <a:t>Tennis</a:t>
              </a:r>
            </a:p>
          </p:txBody>
        </p:sp>
        <p:sp>
          <p:nvSpPr>
            <p:cNvPr id="32" name="TextBox 31">
              <a:extLst>
                <a:ext uri="{FF2B5EF4-FFF2-40B4-BE49-F238E27FC236}">
                  <a16:creationId xmlns:a16="http://schemas.microsoft.com/office/drawing/2014/main" id="{7D33BEDE-8BAD-1F45-B2D2-F49161791A9E}"/>
                </a:ext>
              </a:extLst>
            </p:cNvPr>
            <p:cNvSpPr txBox="1"/>
            <p:nvPr/>
          </p:nvSpPr>
          <p:spPr>
            <a:xfrm>
              <a:off x="5351977" y="1824672"/>
              <a:ext cx="1130300" cy="369332"/>
            </a:xfrm>
            <a:prstGeom prst="rect">
              <a:avLst/>
            </a:prstGeom>
          </p:spPr>
          <p:txBody>
            <a:bodyPr vert="horz" wrap="square" lIns="0" tIns="30480" rIns="0" bIns="0" rtlCol="0">
              <a:spAutoFit/>
            </a:bodyPr>
            <a:lstStyle/>
            <a:p>
              <a:pPr marL="12700" marR="5080" algn="ctr">
                <a:spcBef>
                  <a:spcPts val="240"/>
                </a:spcBef>
              </a:pPr>
              <a:r>
                <a:rPr lang="en-US" sz="2200" i="1" dirty="0">
                  <a:solidFill>
                    <a:schemeClr val="tx1">
                      <a:lumMod val="50000"/>
                      <a:lumOff val="50000"/>
                    </a:schemeClr>
                  </a:solidFill>
                  <a:latin typeface="Arial"/>
                  <a:cs typeface="Arial"/>
                </a:rPr>
                <a:t>Cool</a:t>
              </a:r>
            </a:p>
          </p:txBody>
        </p:sp>
      </p:grpSp>
    </p:spTree>
    <p:extLst>
      <p:ext uri="{BB962C8B-B14F-4D97-AF65-F5344CB8AC3E}">
        <p14:creationId xmlns:p14="http://schemas.microsoft.com/office/powerpoint/2010/main" val="113156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Decision Trees</a:t>
            </a:r>
          </a:p>
        </p:txBody>
      </p:sp>
      <p:sp>
        <p:nvSpPr>
          <p:cNvPr id="3" name="Content Placeholder 2">
            <a:extLst>
              <a:ext uri="{FF2B5EF4-FFF2-40B4-BE49-F238E27FC236}">
                <a16:creationId xmlns:a16="http://schemas.microsoft.com/office/drawing/2014/main" id="{7B05CABA-2F1E-F442-A713-231518D2A48A}"/>
              </a:ext>
            </a:extLst>
          </p:cNvPr>
          <p:cNvSpPr>
            <a:spLocks noGrp="1"/>
          </p:cNvSpPr>
          <p:nvPr>
            <p:ph idx="1"/>
          </p:nvPr>
        </p:nvSpPr>
        <p:spPr>
          <a:xfrm>
            <a:off x="298591" y="1219520"/>
            <a:ext cx="4600956" cy="3626800"/>
          </a:xfrm>
        </p:spPr>
        <p:txBody>
          <a:bodyPr>
            <a:normAutofit/>
          </a:bodyPr>
          <a:lstStyle/>
          <a:p>
            <a:pPr>
              <a:spcBef>
                <a:spcPts val="2400"/>
              </a:spcBef>
              <a:buFont typeface="Arial" panose="020B0604020202020204" pitchFamily="34" charset="0"/>
              <a:buChar char="•"/>
            </a:pPr>
            <a:r>
              <a:rPr lang="en-US" sz="2400" dirty="0"/>
              <a:t>Predict whether or not we play tennis from temperature, humidity, wind, etc. </a:t>
            </a:r>
          </a:p>
          <a:p>
            <a:pPr>
              <a:spcBef>
                <a:spcPts val="2400"/>
              </a:spcBef>
              <a:buFont typeface="Arial" panose="020B0604020202020204" pitchFamily="34" charset="0"/>
              <a:buChar char="•"/>
            </a:pPr>
            <a:r>
              <a:rPr lang="en-US" sz="2400" dirty="0"/>
              <a:t>Segment data based on features to predict results</a:t>
            </a:r>
          </a:p>
          <a:p>
            <a:pPr>
              <a:spcBef>
                <a:spcPts val="2400"/>
              </a:spcBef>
              <a:buFont typeface="Arial" panose="020B0604020202020204" pitchFamily="34" charset="0"/>
              <a:buChar char="•"/>
            </a:pPr>
            <a:r>
              <a:rPr lang="en-US" sz="2400" dirty="0"/>
              <a:t>Trees that predict </a:t>
            </a:r>
            <a:r>
              <a:rPr lang="en-US" sz="2400" b="1" dirty="0"/>
              <a:t>categorical </a:t>
            </a:r>
            <a:r>
              <a:rPr lang="en-US" sz="2400" dirty="0"/>
              <a:t>results are </a:t>
            </a:r>
            <a:r>
              <a:rPr lang="en-US" sz="2400" b="1" u="sng" dirty="0"/>
              <a:t>decision trees</a:t>
            </a:r>
          </a:p>
        </p:txBody>
      </p:sp>
      <p:grpSp>
        <p:nvGrpSpPr>
          <p:cNvPr id="20" name="Group 19">
            <a:extLst>
              <a:ext uri="{FF2B5EF4-FFF2-40B4-BE49-F238E27FC236}">
                <a16:creationId xmlns:a16="http://schemas.microsoft.com/office/drawing/2014/main" id="{92127C57-22EA-164D-91E0-1E13FA570F3B}"/>
              </a:ext>
            </a:extLst>
          </p:cNvPr>
          <p:cNvGrpSpPr/>
          <p:nvPr/>
        </p:nvGrpSpPr>
        <p:grpSpPr>
          <a:xfrm>
            <a:off x="6165845" y="1397399"/>
            <a:ext cx="1042290" cy="703338"/>
            <a:chOff x="6586085" y="1570271"/>
            <a:chExt cx="1042290" cy="703338"/>
          </a:xfrm>
        </p:grpSpPr>
        <p:cxnSp>
          <p:nvCxnSpPr>
            <p:cNvPr id="13" name="Straight Arrow Connector 12">
              <a:extLst>
                <a:ext uri="{FF2B5EF4-FFF2-40B4-BE49-F238E27FC236}">
                  <a16:creationId xmlns:a16="http://schemas.microsoft.com/office/drawing/2014/main" id="{528FFA49-20AA-9B45-8AA8-7FA7257C9600}"/>
                </a:ext>
              </a:extLst>
            </p:cNvPr>
            <p:cNvCxnSpPr>
              <a:cxnSpLocks/>
            </p:cNvCxnSpPr>
            <p:nvPr/>
          </p:nvCxnSpPr>
          <p:spPr>
            <a:xfrm flipH="1">
              <a:off x="6586085" y="1570271"/>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D13A188-B4A4-414D-B71C-9C0D968835E4}"/>
                </a:ext>
              </a:extLst>
            </p:cNvPr>
            <p:cNvCxnSpPr>
              <a:cxnSpLocks/>
            </p:cNvCxnSpPr>
            <p:nvPr/>
          </p:nvCxnSpPr>
          <p:spPr>
            <a:xfrm>
              <a:off x="7172938" y="1573147"/>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7123063A-7B22-9646-9941-ABF863A1889B}"/>
              </a:ext>
            </a:extLst>
          </p:cNvPr>
          <p:cNvSpPr txBox="1"/>
          <p:nvPr/>
        </p:nvSpPr>
        <p:spPr>
          <a:xfrm>
            <a:off x="5756624" y="968005"/>
            <a:ext cx="1847462" cy="565861"/>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91440" rIns="0" bIns="91440" rtlCol="0" anchor="ctr">
            <a:spAutoFit/>
          </a:bodyPr>
          <a:lstStyle/>
          <a:p>
            <a:pPr marL="12700" marR="5080" algn="ctr">
              <a:lnSpc>
                <a:spcPts val="3200"/>
              </a:lnSpc>
              <a:spcBef>
                <a:spcPts val="1000"/>
              </a:spcBef>
              <a:spcAft>
                <a:spcPts val="1000"/>
              </a:spcAft>
            </a:pPr>
            <a:r>
              <a:rPr lang="en-US" sz="2400" dirty="0">
                <a:cs typeface="Arial"/>
              </a:rPr>
              <a:t>Temperature</a:t>
            </a:r>
          </a:p>
        </p:txBody>
      </p:sp>
      <p:sp>
        <p:nvSpPr>
          <p:cNvPr id="17" name="TextBox 16">
            <a:extLst>
              <a:ext uri="{FF2B5EF4-FFF2-40B4-BE49-F238E27FC236}">
                <a16:creationId xmlns:a16="http://schemas.microsoft.com/office/drawing/2014/main" id="{416C6683-24C6-4C4F-8855-7C4914581CA7}"/>
              </a:ext>
            </a:extLst>
          </p:cNvPr>
          <p:cNvSpPr txBox="1"/>
          <p:nvPr/>
        </p:nvSpPr>
        <p:spPr>
          <a:xfrm>
            <a:off x="8069804" y="3777555"/>
            <a:ext cx="1130300" cy="610424"/>
          </a:xfrm>
          <a:prstGeom prst="rect">
            <a:avLst/>
          </a:prstGeom>
        </p:spPr>
        <p:txBody>
          <a:bodyPr vert="horz" wrap="square" lIns="0" tIns="30480" rIns="0" bIns="0" rtlCol="0">
            <a:spAutoFit/>
          </a:bodyPr>
          <a:lstStyle/>
          <a:p>
            <a:pPr marL="12700" marR="5080" algn="ctr">
              <a:spcBef>
                <a:spcPts val="240"/>
              </a:spcBef>
            </a:pPr>
            <a:r>
              <a:rPr lang="en-US" dirty="0">
                <a:latin typeface="Arial"/>
                <a:cs typeface="Arial"/>
              </a:rPr>
              <a:t>Play </a:t>
            </a:r>
          </a:p>
          <a:p>
            <a:pPr marL="12700" marR="5080" algn="ctr">
              <a:spcBef>
                <a:spcPts val="240"/>
              </a:spcBef>
            </a:pPr>
            <a:r>
              <a:rPr lang="en-US" dirty="0">
                <a:latin typeface="Arial"/>
                <a:cs typeface="Arial"/>
              </a:rPr>
              <a:t>Tennis</a:t>
            </a:r>
          </a:p>
        </p:txBody>
      </p:sp>
      <p:sp>
        <p:nvSpPr>
          <p:cNvPr id="18" name="TextBox 17">
            <a:extLst>
              <a:ext uri="{FF2B5EF4-FFF2-40B4-BE49-F238E27FC236}">
                <a16:creationId xmlns:a16="http://schemas.microsoft.com/office/drawing/2014/main" id="{0A50D92D-51E8-1049-A90E-EAC7F8B01B48}"/>
              </a:ext>
            </a:extLst>
          </p:cNvPr>
          <p:cNvSpPr txBox="1"/>
          <p:nvPr/>
        </p:nvSpPr>
        <p:spPr>
          <a:xfrm>
            <a:off x="7409126" y="1625941"/>
            <a:ext cx="1130300" cy="369332"/>
          </a:xfrm>
          <a:prstGeom prst="rect">
            <a:avLst/>
          </a:prstGeom>
        </p:spPr>
        <p:txBody>
          <a:bodyPr vert="horz" wrap="square" lIns="0" tIns="30480" rIns="0" bIns="0" rtlCol="0">
            <a:spAutoFit/>
          </a:bodyPr>
          <a:lstStyle/>
          <a:p>
            <a:pPr marL="12700" marR="5080" algn="ctr">
              <a:spcBef>
                <a:spcPts val="240"/>
              </a:spcBef>
            </a:pPr>
            <a:r>
              <a:rPr lang="en-US" sz="2200" i="1" dirty="0">
                <a:solidFill>
                  <a:schemeClr val="tx1">
                    <a:lumMod val="50000"/>
                    <a:lumOff val="50000"/>
                  </a:schemeClr>
                </a:solidFill>
                <a:latin typeface="Arial"/>
                <a:cs typeface="Arial"/>
              </a:rPr>
              <a:t>&gt;= Mild</a:t>
            </a:r>
          </a:p>
        </p:txBody>
      </p:sp>
      <p:grpSp>
        <p:nvGrpSpPr>
          <p:cNvPr id="21" name="Group 20">
            <a:extLst>
              <a:ext uri="{FF2B5EF4-FFF2-40B4-BE49-F238E27FC236}">
                <a16:creationId xmlns:a16="http://schemas.microsoft.com/office/drawing/2014/main" id="{BFC39ADC-68DE-CA4A-A5A4-F993DC9F4D14}"/>
              </a:ext>
            </a:extLst>
          </p:cNvPr>
          <p:cNvGrpSpPr/>
          <p:nvPr/>
        </p:nvGrpSpPr>
        <p:grpSpPr>
          <a:xfrm>
            <a:off x="4931737" y="1651800"/>
            <a:ext cx="1373527" cy="1414652"/>
            <a:chOff x="5351977" y="1824672"/>
            <a:chExt cx="1373527" cy="1414652"/>
          </a:xfrm>
        </p:grpSpPr>
        <p:sp>
          <p:nvSpPr>
            <p:cNvPr id="9" name="Oval 8">
              <a:extLst>
                <a:ext uri="{FF2B5EF4-FFF2-40B4-BE49-F238E27FC236}">
                  <a16:creationId xmlns:a16="http://schemas.microsoft.com/office/drawing/2014/main" id="{28E39AF1-D828-4248-A382-D3F32FD17CA6}"/>
                </a:ext>
              </a:extLst>
            </p:cNvPr>
            <p:cNvSpPr/>
            <p:nvPr/>
          </p:nvSpPr>
          <p:spPr>
            <a:xfrm>
              <a:off x="6176864" y="2248209"/>
              <a:ext cx="548640" cy="54864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CCD3D1E-CFB5-4647-AC0A-D01A65AF08C0}"/>
                </a:ext>
              </a:extLst>
            </p:cNvPr>
            <p:cNvSpPr txBox="1"/>
            <p:nvPr/>
          </p:nvSpPr>
          <p:spPr>
            <a:xfrm>
              <a:off x="5395781" y="2628900"/>
              <a:ext cx="1130300" cy="610424"/>
            </a:xfrm>
            <a:prstGeom prst="rect">
              <a:avLst/>
            </a:prstGeom>
          </p:spPr>
          <p:txBody>
            <a:bodyPr vert="horz" wrap="square" lIns="0" tIns="30480" rIns="0" bIns="0" rtlCol="0">
              <a:spAutoFit/>
            </a:bodyPr>
            <a:lstStyle/>
            <a:p>
              <a:pPr marL="12700" marR="5080" algn="ctr">
                <a:spcBef>
                  <a:spcPts val="240"/>
                </a:spcBef>
              </a:pPr>
              <a:r>
                <a:rPr lang="en-US" dirty="0">
                  <a:latin typeface="Arial"/>
                  <a:cs typeface="Arial"/>
                </a:rPr>
                <a:t>No </a:t>
              </a:r>
            </a:p>
            <a:p>
              <a:pPr marL="12700" marR="5080" algn="ctr">
                <a:spcBef>
                  <a:spcPts val="240"/>
                </a:spcBef>
              </a:pPr>
              <a:r>
                <a:rPr lang="en-US" dirty="0">
                  <a:latin typeface="Arial"/>
                  <a:cs typeface="Arial"/>
                </a:rPr>
                <a:t>Tennis</a:t>
              </a:r>
            </a:p>
          </p:txBody>
        </p:sp>
        <p:sp>
          <p:nvSpPr>
            <p:cNvPr id="19" name="TextBox 18">
              <a:extLst>
                <a:ext uri="{FF2B5EF4-FFF2-40B4-BE49-F238E27FC236}">
                  <a16:creationId xmlns:a16="http://schemas.microsoft.com/office/drawing/2014/main" id="{5FBEB9D1-BEDF-734C-AE04-AE1E956447B3}"/>
                </a:ext>
              </a:extLst>
            </p:cNvPr>
            <p:cNvSpPr txBox="1"/>
            <p:nvPr/>
          </p:nvSpPr>
          <p:spPr>
            <a:xfrm>
              <a:off x="5351977" y="1824672"/>
              <a:ext cx="1130300" cy="369332"/>
            </a:xfrm>
            <a:prstGeom prst="rect">
              <a:avLst/>
            </a:prstGeom>
          </p:spPr>
          <p:txBody>
            <a:bodyPr vert="horz" wrap="square" lIns="0" tIns="30480" rIns="0" bIns="0" rtlCol="0">
              <a:spAutoFit/>
            </a:bodyPr>
            <a:lstStyle/>
            <a:p>
              <a:pPr marL="12700" marR="5080" algn="ctr">
                <a:spcBef>
                  <a:spcPts val="240"/>
                </a:spcBef>
              </a:pPr>
              <a:r>
                <a:rPr lang="en-US" sz="2200" i="1" dirty="0">
                  <a:solidFill>
                    <a:schemeClr val="tx1">
                      <a:lumMod val="50000"/>
                      <a:lumOff val="50000"/>
                    </a:schemeClr>
                  </a:solidFill>
                  <a:latin typeface="Arial"/>
                  <a:cs typeface="Arial"/>
                </a:rPr>
                <a:t>Cool</a:t>
              </a:r>
            </a:p>
          </p:txBody>
        </p:sp>
      </p:grpSp>
      <p:grpSp>
        <p:nvGrpSpPr>
          <p:cNvPr id="23" name="Group 22">
            <a:extLst>
              <a:ext uri="{FF2B5EF4-FFF2-40B4-BE49-F238E27FC236}">
                <a16:creationId xmlns:a16="http://schemas.microsoft.com/office/drawing/2014/main" id="{E6FE7AB5-A91E-AF48-8E5B-DEAF99FCFEED}"/>
              </a:ext>
            </a:extLst>
          </p:cNvPr>
          <p:cNvGrpSpPr/>
          <p:nvPr/>
        </p:nvGrpSpPr>
        <p:grpSpPr>
          <a:xfrm>
            <a:off x="7134424" y="2536643"/>
            <a:ext cx="1042290" cy="703338"/>
            <a:chOff x="6586085" y="1570271"/>
            <a:chExt cx="1042290" cy="703338"/>
          </a:xfrm>
        </p:grpSpPr>
        <p:cxnSp>
          <p:nvCxnSpPr>
            <p:cNvPr id="24" name="Straight Arrow Connector 23">
              <a:extLst>
                <a:ext uri="{FF2B5EF4-FFF2-40B4-BE49-F238E27FC236}">
                  <a16:creationId xmlns:a16="http://schemas.microsoft.com/office/drawing/2014/main" id="{83E0CBFA-05F5-A743-ABCC-0173B640B429}"/>
                </a:ext>
              </a:extLst>
            </p:cNvPr>
            <p:cNvCxnSpPr>
              <a:cxnSpLocks/>
            </p:cNvCxnSpPr>
            <p:nvPr/>
          </p:nvCxnSpPr>
          <p:spPr>
            <a:xfrm flipH="1">
              <a:off x="6586085" y="1570271"/>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E32021E-C2EC-C24D-998B-E9FB779730D5}"/>
                </a:ext>
              </a:extLst>
            </p:cNvPr>
            <p:cNvCxnSpPr>
              <a:cxnSpLocks/>
            </p:cNvCxnSpPr>
            <p:nvPr/>
          </p:nvCxnSpPr>
          <p:spPr>
            <a:xfrm>
              <a:off x="7172938" y="1573147"/>
              <a:ext cx="455437" cy="700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D54C01FB-7222-6B4D-9E01-65C777697882}"/>
              </a:ext>
            </a:extLst>
          </p:cNvPr>
          <p:cNvSpPr txBox="1"/>
          <p:nvPr/>
        </p:nvSpPr>
        <p:spPr>
          <a:xfrm>
            <a:off x="6920380" y="2096404"/>
            <a:ext cx="1470378" cy="565861"/>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91440" rIns="0" bIns="91440" rtlCol="0" anchor="ctr">
            <a:spAutoFit/>
          </a:bodyPr>
          <a:lstStyle/>
          <a:p>
            <a:pPr marL="12700" marR="5080" algn="ctr">
              <a:lnSpc>
                <a:spcPts val="3200"/>
              </a:lnSpc>
              <a:spcBef>
                <a:spcPts val="1000"/>
              </a:spcBef>
              <a:spcAft>
                <a:spcPts val="1000"/>
              </a:spcAft>
            </a:pPr>
            <a:r>
              <a:rPr lang="en-US" sz="2400" dirty="0">
                <a:cs typeface="Arial"/>
              </a:rPr>
              <a:t>Humidity</a:t>
            </a:r>
          </a:p>
        </p:txBody>
      </p:sp>
      <p:sp>
        <p:nvSpPr>
          <p:cNvPr id="26" name="Oval 25">
            <a:extLst>
              <a:ext uri="{FF2B5EF4-FFF2-40B4-BE49-F238E27FC236}">
                <a16:creationId xmlns:a16="http://schemas.microsoft.com/office/drawing/2014/main" id="{99A1B6D4-A06D-0B4E-8669-CF6D7CCC6394}"/>
              </a:ext>
            </a:extLst>
          </p:cNvPr>
          <p:cNvSpPr/>
          <p:nvPr/>
        </p:nvSpPr>
        <p:spPr>
          <a:xfrm>
            <a:off x="6673858" y="3214581"/>
            <a:ext cx="548640" cy="54864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B813C37-92BC-2D40-90C9-B866B8A2C144}"/>
              </a:ext>
            </a:extLst>
          </p:cNvPr>
          <p:cNvSpPr txBox="1"/>
          <p:nvPr/>
        </p:nvSpPr>
        <p:spPr>
          <a:xfrm>
            <a:off x="5850116" y="3652759"/>
            <a:ext cx="1130300" cy="610424"/>
          </a:xfrm>
          <a:prstGeom prst="rect">
            <a:avLst/>
          </a:prstGeom>
        </p:spPr>
        <p:txBody>
          <a:bodyPr vert="horz" wrap="square" lIns="0" tIns="30480" rIns="0" bIns="0" rtlCol="0">
            <a:spAutoFit/>
          </a:bodyPr>
          <a:lstStyle/>
          <a:p>
            <a:pPr marL="12700" marR="5080" algn="ctr">
              <a:spcBef>
                <a:spcPts val="240"/>
              </a:spcBef>
            </a:pPr>
            <a:r>
              <a:rPr lang="en-US" dirty="0">
                <a:latin typeface="Arial"/>
                <a:cs typeface="Arial"/>
              </a:rPr>
              <a:t>No </a:t>
            </a:r>
          </a:p>
          <a:p>
            <a:pPr marL="12700" marR="5080" algn="ctr">
              <a:spcBef>
                <a:spcPts val="240"/>
              </a:spcBef>
            </a:pPr>
            <a:r>
              <a:rPr lang="en-US" dirty="0">
                <a:latin typeface="Arial"/>
                <a:cs typeface="Arial"/>
              </a:rPr>
              <a:t>Tennis</a:t>
            </a:r>
          </a:p>
        </p:txBody>
      </p:sp>
      <p:sp>
        <p:nvSpPr>
          <p:cNvPr id="28" name="TextBox 27">
            <a:extLst>
              <a:ext uri="{FF2B5EF4-FFF2-40B4-BE49-F238E27FC236}">
                <a16:creationId xmlns:a16="http://schemas.microsoft.com/office/drawing/2014/main" id="{FD1DF1B5-C3AF-D34A-AAAD-E355E4FF64C7}"/>
              </a:ext>
            </a:extLst>
          </p:cNvPr>
          <p:cNvSpPr txBox="1"/>
          <p:nvPr/>
        </p:nvSpPr>
        <p:spPr>
          <a:xfrm>
            <a:off x="6036925" y="2769036"/>
            <a:ext cx="1130300" cy="338554"/>
          </a:xfrm>
          <a:prstGeom prst="rect">
            <a:avLst/>
          </a:prstGeom>
        </p:spPr>
        <p:txBody>
          <a:bodyPr vert="horz" wrap="square" lIns="0" tIns="30480" rIns="0" bIns="0" rtlCol="0">
            <a:spAutoFit/>
          </a:bodyPr>
          <a:lstStyle/>
          <a:p>
            <a:pPr marL="12700" marR="5080" algn="ctr">
              <a:spcBef>
                <a:spcPts val="240"/>
              </a:spcBef>
            </a:pPr>
            <a:r>
              <a:rPr lang="en-US" sz="2000" i="1" dirty="0">
                <a:solidFill>
                  <a:schemeClr val="tx1">
                    <a:lumMod val="50000"/>
                    <a:lumOff val="50000"/>
                  </a:schemeClr>
                </a:solidFill>
                <a:latin typeface="Arial"/>
                <a:cs typeface="Arial"/>
              </a:rPr>
              <a:t>High</a:t>
            </a:r>
          </a:p>
        </p:txBody>
      </p:sp>
      <p:sp>
        <p:nvSpPr>
          <p:cNvPr id="29" name="Oval 28">
            <a:extLst>
              <a:ext uri="{FF2B5EF4-FFF2-40B4-BE49-F238E27FC236}">
                <a16:creationId xmlns:a16="http://schemas.microsoft.com/office/drawing/2014/main" id="{FD1B840F-D3F0-3F49-A9CB-E3EA9F1C6097}"/>
              </a:ext>
            </a:extLst>
          </p:cNvPr>
          <p:cNvSpPr/>
          <p:nvPr/>
        </p:nvSpPr>
        <p:spPr>
          <a:xfrm>
            <a:off x="8069804" y="3199839"/>
            <a:ext cx="548640" cy="548640"/>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E7AD371C-A381-3349-ACB9-5AEE0DC9C856}"/>
              </a:ext>
            </a:extLst>
          </p:cNvPr>
          <p:cNvSpPr txBox="1"/>
          <p:nvPr/>
        </p:nvSpPr>
        <p:spPr>
          <a:xfrm>
            <a:off x="8145892" y="2769036"/>
            <a:ext cx="1130300" cy="338554"/>
          </a:xfrm>
          <a:prstGeom prst="rect">
            <a:avLst/>
          </a:prstGeom>
        </p:spPr>
        <p:txBody>
          <a:bodyPr vert="horz" wrap="square" lIns="0" tIns="30480" rIns="0" bIns="0" rtlCol="0">
            <a:spAutoFit/>
          </a:bodyPr>
          <a:lstStyle/>
          <a:p>
            <a:pPr marL="12700" marR="5080" algn="ctr">
              <a:spcBef>
                <a:spcPts val="240"/>
              </a:spcBef>
            </a:pPr>
            <a:r>
              <a:rPr lang="en-US" sz="2000" i="1" dirty="0">
                <a:solidFill>
                  <a:schemeClr val="tx1">
                    <a:lumMod val="50000"/>
                    <a:lumOff val="50000"/>
                  </a:schemeClr>
                </a:solidFill>
                <a:latin typeface="Arial"/>
                <a:cs typeface="Arial"/>
              </a:rPr>
              <a:t>Normal</a:t>
            </a:r>
          </a:p>
        </p:txBody>
      </p:sp>
      <p:sp>
        <p:nvSpPr>
          <p:cNvPr id="31" name="TextBox 30">
            <a:extLst>
              <a:ext uri="{FF2B5EF4-FFF2-40B4-BE49-F238E27FC236}">
                <a16:creationId xmlns:a16="http://schemas.microsoft.com/office/drawing/2014/main" id="{0D640CE0-7012-5B4B-B683-5F9C5A434CD2}"/>
              </a:ext>
            </a:extLst>
          </p:cNvPr>
          <p:cNvSpPr txBox="1"/>
          <p:nvPr/>
        </p:nvSpPr>
        <p:spPr>
          <a:xfrm>
            <a:off x="4600145" y="218763"/>
            <a:ext cx="1087010" cy="565861"/>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91440" rIns="0" bIns="91440" rtlCol="0" anchor="ctr">
            <a:spAutoFit/>
          </a:bodyPr>
          <a:lstStyle/>
          <a:p>
            <a:pPr marL="12700" marR="5080" algn="ctr">
              <a:lnSpc>
                <a:spcPts val="3200"/>
              </a:lnSpc>
              <a:spcBef>
                <a:spcPts val="1000"/>
              </a:spcBef>
              <a:spcAft>
                <a:spcPts val="1000"/>
              </a:spcAft>
            </a:pPr>
            <a:r>
              <a:rPr lang="en-US" sz="2400" dirty="0">
                <a:cs typeface="Arial"/>
              </a:rPr>
              <a:t>Nodes</a:t>
            </a:r>
          </a:p>
        </p:txBody>
      </p:sp>
      <p:grpSp>
        <p:nvGrpSpPr>
          <p:cNvPr id="7" name="Group 6">
            <a:extLst>
              <a:ext uri="{FF2B5EF4-FFF2-40B4-BE49-F238E27FC236}">
                <a16:creationId xmlns:a16="http://schemas.microsoft.com/office/drawing/2014/main" id="{85B50853-70D7-BA43-A1A6-1F6BF2D85021}"/>
              </a:ext>
            </a:extLst>
          </p:cNvPr>
          <p:cNvGrpSpPr/>
          <p:nvPr/>
        </p:nvGrpSpPr>
        <p:grpSpPr>
          <a:xfrm>
            <a:off x="4600145" y="4384140"/>
            <a:ext cx="2248624" cy="565861"/>
            <a:chOff x="4600145" y="4418430"/>
            <a:chExt cx="2248624" cy="565861"/>
          </a:xfrm>
        </p:grpSpPr>
        <p:sp>
          <p:nvSpPr>
            <p:cNvPr id="32" name="Oval 31">
              <a:extLst>
                <a:ext uri="{FF2B5EF4-FFF2-40B4-BE49-F238E27FC236}">
                  <a16:creationId xmlns:a16="http://schemas.microsoft.com/office/drawing/2014/main" id="{565BC59D-32A7-354A-BF21-5739FE36E61E}"/>
                </a:ext>
              </a:extLst>
            </p:cNvPr>
            <p:cNvSpPr/>
            <p:nvPr/>
          </p:nvSpPr>
          <p:spPr>
            <a:xfrm>
              <a:off x="4600145" y="4427041"/>
              <a:ext cx="548640" cy="54864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496D15A-041D-3847-B3E3-5C712A3A3833}"/>
                </a:ext>
              </a:extLst>
            </p:cNvPr>
            <p:cNvSpPr/>
            <p:nvPr/>
          </p:nvSpPr>
          <p:spPr>
            <a:xfrm>
              <a:off x="5227694" y="4427041"/>
              <a:ext cx="548640" cy="548640"/>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0CF3E189-44BF-6442-87FF-F9BC5DA56F4E}"/>
                </a:ext>
              </a:extLst>
            </p:cNvPr>
            <p:cNvSpPr txBox="1"/>
            <p:nvPr/>
          </p:nvSpPr>
          <p:spPr>
            <a:xfrm>
              <a:off x="5761759" y="4418430"/>
              <a:ext cx="1087010" cy="565861"/>
            </a:xfrm>
            <a:prstGeom prst="rect">
              <a:avLst/>
            </a:prstGeom>
            <a:noFill/>
            <a:ln>
              <a:noFill/>
            </a:ln>
            <a:effectLst/>
          </p:spPr>
          <p:txBody>
            <a:bodyPr vert="horz" wrap="square" lIns="0" tIns="91440" rIns="0" bIns="91440" rtlCol="0" anchor="ctr">
              <a:spAutoFit/>
            </a:bodyPr>
            <a:lstStyle/>
            <a:p>
              <a:pPr marL="12700" marR="5080" algn="ctr">
                <a:lnSpc>
                  <a:spcPts val="3200"/>
                </a:lnSpc>
                <a:spcBef>
                  <a:spcPts val="1000"/>
                </a:spcBef>
                <a:spcAft>
                  <a:spcPts val="1000"/>
                </a:spcAft>
              </a:pPr>
              <a:r>
                <a:rPr lang="en-US" sz="2400" dirty="0">
                  <a:cs typeface="Arial"/>
                </a:rPr>
                <a:t>Leaves</a:t>
              </a:r>
            </a:p>
          </p:txBody>
        </p:sp>
      </p:grpSp>
      <p:sp>
        <p:nvSpPr>
          <p:cNvPr id="35" name="Rectangle 34">
            <a:extLst>
              <a:ext uri="{FF2B5EF4-FFF2-40B4-BE49-F238E27FC236}">
                <a16:creationId xmlns:a16="http://schemas.microsoft.com/office/drawing/2014/main" id="{127C1FB4-20AA-4A41-B933-35EA0BD9762B}"/>
              </a:ext>
            </a:extLst>
          </p:cNvPr>
          <p:cNvSpPr/>
          <p:nvPr/>
        </p:nvSpPr>
        <p:spPr>
          <a:xfrm>
            <a:off x="4975541" y="876565"/>
            <a:ext cx="4300651" cy="351141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7FADABC3-E98E-CD4E-9173-597919A86ECD}"/>
              </a:ext>
            </a:extLst>
          </p:cNvPr>
          <p:cNvSpPr txBox="1"/>
          <p:nvPr/>
        </p:nvSpPr>
        <p:spPr>
          <a:xfrm>
            <a:off x="7716040" y="201455"/>
            <a:ext cx="1349435" cy="565861"/>
          </a:xfrm>
          <a:prstGeom prst="rect">
            <a:avLst/>
          </a:prstGeom>
          <a:noFill/>
          <a:ln>
            <a:noFill/>
          </a:ln>
          <a:effectLst/>
        </p:spPr>
        <p:txBody>
          <a:bodyPr vert="horz" wrap="square" lIns="0" tIns="91440" rIns="0" bIns="91440" rtlCol="0" anchor="ctr">
            <a:spAutoFit/>
          </a:bodyPr>
          <a:lstStyle/>
          <a:p>
            <a:pPr marL="12700" marR="5080" algn="ctr">
              <a:lnSpc>
                <a:spcPts val="3200"/>
              </a:lnSpc>
              <a:spcBef>
                <a:spcPts val="1000"/>
              </a:spcBef>
              <a:spcAft>
                <a:spcPts val="1000"/>
              </a:spcAft>
            </a:pPr>
            <a:r>
              <a:rPr lang="en-US" sz="2400" dirty="0">
                <a:cs typeface="Arial"/>
              </a:rPr>
              <a:t>Depth = 2</a:t>
            </a:r>
          </a:p>
        </p:txBody>
      </p:sp>
    </p:spTree>
    <p:extLst>
      <p:ext uri="{BB962C8B-B14F-4D97-AF65-F5344CB8AC3E}">
        <p14:creationId xmlns:p14="http://schemas.microsoft.com/office/powerpoint/2010/main" val="3021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5" grpId="0" animBg="1"/>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Predictions</a:t>
            </a:r>
          </a:p>
        </p:txBody>
      </p:sp>
      <p:sp>
        <p:nvSpPr>
          <p:cNvPr id="3" name="Content Placeholder 2">
            <a:extLst>
              <a:ext uri="{FF2B5EF4-FFF2-40B4-BE49-F238E27FC236}">
                <a16:creationId xmlns:a16="http://schemas.microsoft.com/office/drawing/2014/main" id="{7B05CABA-2F1E-F442-A713-231518D2A48A}"/>
              </a:ext>
            </a:extLst>
          </p:cNvPr>
          <p:cNvSpPr>
            <a:spLocks noGrp="1"/>
          </p:cNvSpPr>
          <p:nvPr>
            <p:ph idx="1"/>
          </p:nvPr>
        </p:nvSpPr>
        <p:spPr>
          <a:xfrm>
            <a:off x="298590" y="1219520"/>
            <a:ext cx="2863805" cy="3626800"/>
          </a:xfrm>
        </p:spPr>
        <p:txBody>
          <a:bodyPr>
            <a:normAutofit/>
          </a:bodyPr>
          <a:lstStyle/>
          <a:p>
            <a:pPr marL="0" indent="0">
              <a:spcBef>
                <a:spcPts val="2400"/>
              </a:spcBef>
              <a:buNone/>
            </a:pPr>
            <a:r>
              <a:rPr lang="en-US" sz="2400" dirty="0"/>
              <a:t>Once a decision tree is trained, predict by following split decisions</a:t>
            </a:r>
          </a:p>
          <a:p>
            <a:pPr marL="0" indent="0">
              <a:spcBef>
                <a:spcPts val="0"/>
              </a:spcBef>
              <a:buNone/>
            </a:pPr>
            <a:endParaRPr lang="en-US" sz="2400" b="1" dirty="0"/>
          </a:p>
          <a:p>
            <a:pPr marL="0" indent="0">
              <a:spcBef>
                <a:spcPts val="0"/>
              </a:spcBef>
              <a:buNone/>
            </a:pPr>
            <a:r>
              <a:rPr lang="en-US" sz="2400" b="1" dirty="0"/>
              <a:t>Example:</a:t>
            </a:r>
          </a:p>
          <a:p>
            <a:pPr>
              <a:spcBef>
                <a:spcPts val="0"/>
              </a:spcBef>
              <a:buFont typeface="Arial" panose="020B0604020202020204" pitchFamily="34" charset="0"/>
              <a:buChar char="•"/>
            </a:pPr>
            <a:r>
              <a:rPr lang="en-US" sz="2400" i="1" dirty="0"/>
              <a:t>Mild</a:t>
            </a:r>
          </a:p>
          <a:p>
            <a:pPr>
              <a:spcBef>
                <a:spcPts val="0"/>
              </a:spcBef>
              <a:buFont typeface="Arial" panose="020B0604020202020204" pitchFamily="34" charset="0"/>
              <a:buChar char="•"/>
            </a:pPr>
            <a:r>
              <a:rPr lang="en-US" sz="2400" i="1" dirty="0"/>
              <a:t>High humidity</a:t>
            </a:r>
          </a:p>
          <a:p>
            <a:pPr>
              <a:spcBef>
                <a:spcPts val="0"/>
              </a:spcBef>
              <a:buFont typeface="Arial" panose="020B0604020202020204" pitchFamily="34" charset="0"/>
              <a:buChar char="•"/>
            </a:pPr>
            <a:r>
              <a:rPr lang="en-US" sz="2400" i="1" dirty="0"/>
              <a:t>Overcast</a:t>
            </a:r>
          </a:p>
          <a:p>
            <a:pPr marL="0" indent="0">
              <a:spcBef>
                <a:spcPts val="2400"/>
              </a:spcBef>
              <a:buNone/>
            </a:pPr>
            <a:endParaRPr lang="en-US" sz="2400" b="1" u="sng" dirty="0"/>
          </a:p>
        </p:txBody>
      </p:sp>
      <p:grpSp>
        <p:nvGrpSpPr>
          <p:cNvPr id="4" name="Group 3">
            <a:extLst>
              <a:ext uri="{FF2B5EF4-FFF2-40B4-BE49-F238E27FC236}">
                <a16:creationId xmlns:a16="http://schemas.microsoft.com/office/drawing/2014/main" id="{7B0D2D67-FBF2-064A-9453-4B13272CF4AC}"/>
              </a:ext>
            </a:extLst>
          </p:cNvPr>
          <p:cNvGrpSpPr/>
          <p:nvPr/>
        </p:nvGrpSpPr>
        <p:grpSpPr>
          <a:xfrm>
            <a:off x="4261873" y="534383"/>
            <a:ext cx="4600384" cy="4349821"/>
            <a:chOff x="4931737" y="968005"/>
            <a:chExt cx="4600384" cy="4349821"/>
          </a:xfrm>
        </p:grpSpPr>
        <p:grpSp>
          <p:nvGrpSpPr>
            <p:cNvPr id="20" name="Group 19">
              <a:extLst>
                <a:ext uri="{FF2B5EF4-FFF2-40B4-BE49-F238E27FC236}">
                  <a16:creationId xmlns:a16="http://schemas.microsoft.com/office/drawing/2014/main" id="{92127C57-22EA-164D-91E0-1E13FA570F3B}"/>
                </a:ext>
              </a:extLst>
            </p:cNvPr>
            <p:cNvGrpSpPr/>
            <p:nvPr/>
          </p:nvGrpSpPr>
          <p:grpSpPr>
            <a:xfrm>
              <a:off x="6165845" y="1397399"/>
              <a:ext cx="1042290" cy="703338"/>
              <a:chOff x="6586085" y="1570271"/>
              <a:chExt cx="1042290" cy="703338"/>
            </a:xfrm>
          </p:grpSpPr>
          <p:cxnSp>
            <p:nvCxnSpPr>
              <p:cNvPr id="13" name="Straight Arrow Connector 12">
                <a:extLst>
                  <a:ext uri="{FF2B5EF4-FFF2-40B4-BE49-F238E27FC236}">
                    <a16:creationId xmlns:a16="http://schemas.microsoft.com/office/drawing/2014/main" id="{528FFA49-20AA-9B45-8AA8-7FA7257C9600}"/>
                  </a:ext>
                </a:extLst>
              </p:cNvPr>
              <p:cNvCxnSpPr>
                <a:cxnSpLocks/>
              </p:cNvCxnSpPr>
              <p:nvPr/>
            </p:nvCxnSpPr>
            <p:spPr>
              <a:xfrm flipH="1">
                <a:off x="6586085" y="1570271"/>
                <a:ext cx="455437" cy="7004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D13A188-B4A4-414D-B71C-9C0D968835E4}"/>
                  </a:ext>
                </a:extLst>
              </p:cNvPr>
              <p:cNvCxnSpPr>
                <a:cxnSpLocks/>
              </p:cNvCxnSpPr>
              <p:nvPr/>
            </p:nvCxnSpPr>
            <p:spPr>
              <a:xfrm>
                <a:off x="7172938" y="1573147"/>
                <a:ext cx="455437" cy="7004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7123063A-7B22-9646-9941-ABF863A1889B}"/>
                </a:ext>
              </a:extLst>
            </p:cNvPr>
            <p:cNvSpPr txBox="1"/>
            <p:nvPr/>
          </p:nvSpPr>
          <p:spPr>
            <a:xfrm>
              <a:off x="5756624" y="968005"/>
              <a:ext cx="1847462" cy="565861"/>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91440" rIns="0" bIns="91440" rtlCol="0" anchor="ctr">
              <a:spAutoFit/>
            </a:bodyPr>
            <a:lstStyle/>
            <a:p>
              <a:pPr marL="12700" marR="5080" algn="ctr">
                <a:lnSpc>
                  <a:spcPts val="3200"/>
                </a:lnSpc>
                <a:spcBef>
                  <a:spcPts val="1000"/>
                </a:spcBef>
                <a:spcAft>
                  <a:spcPts val="1000"/>
                </a:spcAft>
              </a:pPr>
              <a:r>
                <a:rPr lang="en-US" sz="2400" dirty="0">
                  <a:cs typeface="Arial"/>
                </a:rPr>
                <a:t>Temperature</a:t>
              </a:r>
            </a:p>
          </p:txBody>
        </p:sp>
        <p:sp>
          <p:nvSpPr>
            <p:cNvPr id="17" name="TextBox 16">
              <a:extLst>
                <a:ext uri="{FF2B5EF4-FFF2-40B4-BE49-F238E27FC236}">
                  <a16:creationId xmlns:a16="http://schemas.microsoft.com/office/drawing/2014/main" id="{416C6683-24C6-4C4F-8855-7C4914581CA7}"/>
                </a:ext>
              </a:extLst>
            </p:cNvPr>
            <p:cNvSpPr txBox="1"/>
            <p:nvPr/>
          </p:nvSpPr>
          <p:spPr>
            <a:xfrm>
              <a:off x="8401821" y="3535516"/>
              <a:ext cx="1130300" cy="610424"/>
            </a:xfrm>
            <a:prstGeom prst="rect">
              <a:avLst/>
            </a:prstGeom>
          </p:spPr>
          <p:txBody>
            <a:bodyPr vert="horz" wrap="square" lIns="0" tIns="30480" rIns="0" bIns="0" rtlCol="0">
              <a:spAutoFit/>
            </a:bodyPr>
            <a:lstStyle/>
            <a:p>
              <a:pPr marL="12700" marR="5080" algn="ctr">
                <a:spcBef>
                  <a:spcPts val="240"/>
                </a:spcBef>
              </a:pPr>
              <a:r>
                <a:rPr lang="en-US" dirty="0">
                  <a:latin typeface="Arial"/>
                  <a:cs typeface="Arial"/>
                </a:rPr>
                <a:t>Play </a:t>
              </a:r>
            </a:p>
            <a:p>
              <a:pPr marL="12700" marR="5080" algn="ctr">
                <a:spcBef>
                  <a:spcPts val="240"/>
                </a:spcBef>
              </a:pPr>
              <a:r>
                <a:rPr lang="en-US" dirty="0">
                  <a:latin typeface="Arial"/>
                  <a:cs typeface="Arial"/>
                </a:rPr>
                <a:t>Tennis</a:t>
              </a:r>
            </a:p>
          </p:txBody>
        </p:sp>
        <p:sp>
          <p:nvSpPr>
            <p:cNvPr id="18" name="TextBox 17">
              <a:extLst>
                <a:ext uri="{FF2B5EF4-FFF2-40B4-BE49-F238E27FC236}">
                  <a16:creationId xmlns:a16="http://schemas.microsoft.com/office/drawing/2014/main" id="{0A50D92D-51E8-1049-A90E-EAC7F8B01B48}"/>
                </a:ext>
              </a:extLst>
            </p:cNvPr>
            <p:cNvSpPr txBox="1"/>
            <p:nvPr/>
          </p:nvSpPr>
          <p:spPr>
            <a:xfrm>
              <a:off x="7409126" y="1625941"/>
              <a:ext cx="1130300" cy="369332"/>
            </a:xfrm>
            <a:prstGeom prst="rect">
              <a:avLst/>
            </a:prstGeom>
          </p:spPr>
          <p:txBody>
            <a:bodyPr vert="horz" wrap="square" lIns="0" tIns="30480" rIns="0" bIns="0" rtlCol="0">
              <a:spAutoFit/>
            </a:bodyPr>
            <a:lstStyle/>
            <a:p>
              <a:pPr marL="12700" marR="5080" algn="ctr">
                <a:spcBef>
                  <a:spcPts val="240"/>
                </a:spcBef>
              </a:pPr>
              <a:r>
                <a:rPr lang="en-US" sz="2200" i="1" dirty="0">
                  <a:solidFill>
                    <a:schemeClr val="tx1">
                      <a:lumMod val="50000"/>
                      <a:lumOff val="50000"/>
                    </a:schemeClr>
                  </a:solidFill>
                  <a:latin typeface="Arial"/>
                  <a:cs typeface="Arial"/>
                </a:rPr>
                <a:t>&gt;= Mild</a:t>
              </a:r>
            </a:p>
          </p:txBody>
        </p:sp>
        <p:grpSp>
          <p:nvGrpSpPr>
            <p:cNvPr id="21" name="Group 20">
              <a:extLst>
                <a:ext uri="{FF2B5EF4-FFF2-40B4-BE49-F238E27FC236}">
                  <a16:creationId xmlns:a16="http://schemas.microsoft.com/office/drawing/2014/main" id="{BFC39ADC-68DE-CA4A-A5A4-F993DC9F4D14}"/>
                </a:ext>
              </a:extLst>
            </p:cNvPr>
            <p:cNvGrpSpPr/>
            <p:nvPr/>
          </p:nvGrpSpPr>
          <p:grpSpPr>
            <a:xfrm>
              <a:off x="4931737" y="1651800"/>
              <a:ext cx="1373527" cy="1414652"/>
              <a:chOff x="5351977" y="1824672"/>
              <a:chExt cx="1373527" cy="1414652"/>
            </a:xfrm>
          </p:grpSpPr>
          <p:sp>
            <p:nvSpPr>
              <p:cNvPr id="9" name="Oval 8">
                <a:extLst>
                  <a:ext uri="{FF2B5EF4-FFF2-40B4-BE49-F238E27FC236}">
                    <a16:creationId xmlns:a16="http://schemas.microsoft.com/office/drawing/2014/main" id="{28E39AF1-D828-4248-A382-D3F32FD17CA6}"/>
                  </a:ext>
                </a:extLst>
              </p:cNvPr>
              <p:cNvSpPr/>
              <p:nvPr/>
            </p:nvSpPr>
            <p:spPr>
              <a:xfrm>
                <a:off x="6176864" y="2248209"/>
                <a:ext cx="548640" cy="54864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CCD3D1E-CFB5-4647-AC0A-D01A65AF08C0}"/>
                  </a:ext>
                </a:extLst>
              </p:cNvPr>
              <p:cNvSpPr txBox="1"/>
              <p:nvPr/>
            </p:nvSpPr>
            <p:spPr>
              <a:xfrm>
                <a:off x="5395781" y="2628900"/>
                <a:ext cx="1130300" cy="610424"/>
              </a:xfrm>
              <a:prstGeom prst="rect">
                <a:avLst/>
              </a:prstGeom>
            </p:spPr>
            <p:txBody>
              <a:bodyPr vert="horz" wrap="square" lIns="0" tIns="30480" rIns="0" bIns="0" rtlCol="0">
                <a:spAutoFit/>
              </a:bodyPr>
              <a:lstStyle/>
              <a:p>
                <a:pPr marL="12700" marR="5080" algn="ctr">
                  <a:spcBef>
                    <a:spcPts val="240"/>
                  </a:spcBef>
                </a:pPr>
                <a:r>
                  <a:rPr lang="en-US" dirty="0">
                    <a:latin typeface="Arial"/>
                    <a:cs typeface="Arial"/>
                  </a:rPr>
                  <a:t>No </a:t>
                </a:r>
              </a:p>
              <a:p>
                <a:pPr marL="12700" marR="5080" algn="ctr">
                  <a:spcBef>
                    <a:spcPts val="240"/>
                  </a:spcBef>
                </a:pPr>
                <a:r>
                  <a:rPr lang="en-US" dirty="0">
                    <a:latin typeface="Arial"/>
                    <a:cs typeface="Arial"/>
                  </a:rPr>
                  <a:t>Tennis</a:t>
                </a:r>
              </a:p>
            </p:txBody>
          </p:sp>
          <p:sp>
            <p:nvSpPr>
              <p:cNvPr id="19" name="TextBox 18">
                <a:extLst>
                  <a:ext uri="{FF2B5EF4-FFF2-40B4-BE49-F238E27FC236}">
                    <a16:creationId xmlns:a16="http://schemas.microsoft.com/office/drawing/2014/main" id="{5FBEB9D1-BEDF-734C-AE04-AE1E956447B3}"/>
                  </a:ext>
                </a:extLst>
              </p:cNvPr>
              <p:cNvSpPr txBox="1"/>
              <p:nvPr/>
            </p:nvSpPr>
            <p:spPr>
              <a:xfrm>
                <a:off x="5351977" y="1824672"/>
                <a:ext cx="1130300" cy="369332"/>
              </a:xfrm>
              <a:prstGeom prst="rect">
                <a:avLst/>
              </a:prstGeom>
            </p:spPr>
            <p:txBody>
              <a:bodyPr vert="horz" wrap="square" lIns="0" tIns="30480" rIns="0" bIns="0" rtlCol="0">
                <a:spAutoFit/>
              </a:bodyPr>
              <a:lstStyle/>
              <a:p>
                <a:pPr marL="12700" marR="5080" algn="ctr">
                  <a:spcBef>
                    <a:spcPts val="240"/>
                  </a:spcBef>
                </a:pPr>
                <a:r>
                  <a:rPr lang="en-US" sz="2200" i="1" dirty="0">
                    <a:solidFill>
                      <a:schemeClr val="tx1">
                        <a:lumMod val="50000"/>
                        <a:lumOff val="50000"/>
                      </a:schemeClr>
                    </a:solidFill>
                    <a:latin typeface="Arial"/>
                    <a:cs typeface="Arial"/>
                  </a:rPr>
                  <a:t>Cool</a:t>
                </a:r>
              </a:p>
            </p:txBody>
          </p:sp>
        </p:grpSp>
        <p:grpSp>
          <p:nvGrpSpPr>
            <p:cNvPr id="23" name="Group 22">
              <a:extLst>
                <a:ext uri="{FF2B5EF4-FFF2-40B4-BE49-F238E27FC236}">
                  <a16:creationId xmlns:a16="http://schemas.microsoft.com/office/drawing/2014/main" id="{E6FE7AB5-A91E-AF48-8E5B-DEAF99FCFEED}"/>
                </a:ext>
              </a:extLst>
            </p:cNvPr>
            <p:cNvGrpSpPr/>
            <p:nvPr/>
          </p:nvGrpSpPr>
          <p:grpSpPr>
            <a:xfrm>
              <a:off x="7134424" y="2536643"/>
              <a:ext cx="1042290" cy="703338"/>
              <a:chOff x="6586085" y="1570271"/>
              <a:chExt cx="1042290" cy="703338"/>
            </a:xfrm>
          </p:grpSpPr>
          <p:cxnSp>
            <p:nvCxnSpPr>
              <p:cNvPr id="24" name="Straight Arrow Connector 23">
                <a:extLst>
                  <a:ext uri="{FF2B5EF4-FFF2-40B4-BE49-F238E27FC236}">
                    <a16:creationId xmlns:a16="http://schemas.microsoft.com/office/drawing/2014/main" id="{83E0CBFA-05F5-A743-ABCC-0173B640B429}"/>
                  </a:ext>
                </a:extLst>
              </p:cNvPr>
              <p:cNvCxnSpPr>
                <a:cxnSpLocks/>
              </p:cNvCxnSpPr>
              <p:nvPr/>
            </p:nvCxnSpPr>
            <p:spPr>
              <a:xfrm flipH="1">
                <a:off x="6586085" y="1570271"/>
                <a:ext cx="455437" cy="7004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E32021E-C2EC-C24D-998B-E9FB779730D5}"/>
                  </a:ext>
                </a:extLst>
              </p:cNvPr>
              <p:cNvCxnSpPr>
                <a:cxnSpLocks/>
              </p:cNvCxnSpPr>
              <p:nvPr/>
            </p:nvCxnSpPr>
            <p:spPr>
              <a:xfrm>
                <a:off x="7172938" y="1573147"/>
                <a:ext cx="455437" cy="7004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D54C01FB-7222-6B4D-9E01-65C777697882}"/>
                </a:ext>
              </a:extLst>
            </p:cNvPr>
            <p:cNvSpPr txBox="1"/>
            <p:nvPr/>
          </p:nvSpPr>
          <p:spPr>
            <a:xfrm>
              <a:off x="6920380" y="2096404"/>
              <a:ext cx="1470378" cy="565861"/>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91440" rIns="0" bIns="91440" rtlCol="0" anchor="ctr">
              <a:spAutoFit/>
            </a:bodyPr>
            <a:lstStyle/>
            <a:p>
              <a:pPr marL="12700" marR="5080" algn="ctr">
                <a:lnSpc>
                  <a:spcPts val="3200"/>
                </a:lnSpc>
                <a:spcBef>
                  <a:spcPts val="1000"/>
                </a:spcBef>
                <a:spcAft>
                  <a:spcPts val="1000"/>
                </a:spcAft>
              </a:pPr>
              <a:r>
                <a:rPr lang="en-US" sz="2400" dirty="0">
                  <a:cs typeface="Arial"/>
                </a:rPr>
                <a:t>Humidity</a:t>
              </a:r>
            </a:p>
          </p:txBody>
        </p:sp>
        <p:sp>
          <p:nvSpPr>
            <p:cNvPr id="26" name="Oval 25">
              <a:extLst>
                <a:ext uri="{FF2B5EF4-FFF2-40B4-BE49-F238E27FC236}">
                  <a16:creationId xmlns:a16="http://schemas.microsoft.com/office/drawing/2014/main" id="{99A1B6D4-A06D-0B4E-8669-CF6D7CCC6394}"/>
                </a:ext>
              </a:extLst>
            </p:cNvPr>
            <p:cNvSpPr/>
            <p:nvPr/>
          </p:nvSpPr>
          <p:spPr>
            <a:xfrm>
              <a:off x="5815364" y="4364182"/>
              <a:ext cx="548640" cy="54864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DB813C37-92BC-2D40-90C9-B866B8A2C144}"/>
                </a:ext>
              </a:extLst>
            </p:cNvPr>
            <p:cNvSpPr txBox="1"/>
            <p:nvPr/>
          </p:nvSpPr>
          <p:spPr>
            <a:xfrm>
              <a:off x="5000727" y="4707402"/>
              <a:ext cx="1130300" cy="610424"/>
            </a:xfrm>
            <a:prstGeom prst="rect">
              <a:avLst/>
            </a:prstGeom>
          </p:spPr>
          <p:txBody>
            <a:bodyPr vert="horz" wrap="square" lIns="0" tIns="30480" rIns="0" bIns="0" rtlCol="0">
              <a:spAutoFit/>
            </a:bodyPr>
            <a:lstStyle/>
            <a:p>
              <a:pPr marL="12700" marR="5080" algn="ctr">
                <a:spcBef>
                  <a:spcPts val="240"/>
                </a:spcBef>
              </a:pPr>
              <a:r>
                <a:rPr lang="en-US" dirty="0">
                  <a:latin typeface="Arial"/>
                  <a:cs typeface="Arial"/>
                </a:rPr>
                <a:t>No </a:t>
              </a:r>
            </a:p>
            <a:p>
              <a:pPr marL="12700" marR="5080" algn="ctr">
                <a:spcBef>
                  <a:spcPts val="240"/>
                </a:spcBef>
              </a:pPr>
              <a:r>
                <a:rPr lang="en-US" dirty="0">
                  <a:latin typeface="Arial"/>
                  <a:cs typeface="Arial"/>
                </a:rPr>
                <a:t>Tennis</a:t>
              </a:r>
            </a:p>
          </p:txBody>
        </p:sp>
        <p:sp>
          <p:nvSpPr>
            <p:cNvPr id="28" name="TextBox 27">
              <a:extLst>
                <a:ext uri="{FF2B5EF4-FFF2-40B4-BE49-F238E27FC236}">
                  <a16:creationId xmlns:a16="http://schemas.microsoft.com/office/drawing/2014/main" id="{FD1DF1B5-C3AF-D34A-AAAD-E355E4FF64C7}"/>
                </a:ext>
              </a:extLst>
            </p:cNvPr>
            <p:cNvSpPr txBox="1"/>
            <p:nvPr/>
          </p:nvSpPr>
          <p:spPr>
            <a:xfrm>
              <a:off x="6245517" y="2758187"/>
              <a:ext cx="1130300" cy="338554"/>
            </a:xfrm>
            <a:prstGeom prst="rect">
              <a:avLst/>
            </a:prstGeom>
          </p:spPr>
          <p:txBody>
            <a:bodyPr vert="horz" wrap="square" lIns="0" tIns="30480" rIns="0" bIns="0" rtlCol="0">
              <a:spAutoFit/>
            </a:bodyPr>
            <a:lstStyle/>
            <a:p>
              <a:pPr marL="12700" marR="5080" algn="ctr">
                <a:spcBef>
                  <a:spcPts val="240"/>
                </a:spcBef>
              </a:pPr>
              <a:r>
                <a:rPr lang="en-US" sz="2000" i="1" dirty="0">
                  <a:solidFill>
                    <a:schemeClr val="tx1">
                      <a:lumMod val="50000"/>
                      <a:lumOff val="50000"/>
                    </a:schemeClr>
                  </a:solidFill>
                  <a:latin typeface="Arial"/>
                  <a:cs typeface="Arial"/>
                </a:rPr>
                <a:t>High</a:t>
              </a:r>
            </a:p>
          </p:txBody>
        </p:sp>
        <p:sp>
          <p:nvSpPr>
            <p:cNvPr id="29" name="Oval 28">
              <a:extLst>
                <a:ext uri="{FF2B5EF4-FFF2-40B4-BE49-F238E27FC236}">
                  <a16:creationId xmlns:a16="http://schemas.microsoft.com/office/drawing/2014/main" id="{FD1B840F-D3F0-3F49-A9CB-E3EA9F1C6097}"/>
                </a:ext>
              </a:extLst>
            </p:cNvPr>
            <p:cNvSpPr/>
            <p:nvPr/>
          </p:nvSpPr>
          <p:spPr>
            <a:xfrm>
              <a:off x="8069804" y="3199839"/>
              <a:ext cx="548640" cy="548640"/>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E7AD371C-A381-3349-ACB9-5AEE0DC9C856}"/>
                </a:ext>
              </a:extLst>
            </p:cNvPr>
            <p:cNvSpPr txBox="1"/>
            <p:nvPr/>
          </p:nvSpPr>
          <p:spPr>
            <a:xfrm>
              <a:off x="8145892" y="2769036"/>
              <a:ext cx="1130300" cy="338554"/>
            </a:xfrm>
            <a:prstGeom prst="rect">
              <a:avLst/>
            </a:prstGeom>
          </p:spPr>
          <p:txBody>
            <a:bodyPr vert="horz" wrap="square" lIns="0" tIns="30480" rIns="0" bIns="0" rtlCol="0">
              <a:spAutoFit/>
            </a:bodyPr>
            <a:lstStyle/>
            <a:p>
              <a:pPr marL="12700" marR="5080" algn="ctr">
                <a:spcBef>
                  <a:spcPts val="240"/>
                </a:spcBef>
              </a:pPr>
              <a:r>
                <a:rPr lang="en-US" sz="2000" i="1" dirty="0">
                  <a:solidFill>
                    <a:schemeClr val="tx1">
                      <a:lumMod val="50000"/>
                      <a:lumOff val="50000"/>
                    </a:schemeClr>
                  </a:solidFill>
                  <a:latin typeface="Arial"/>
                  <a:cs typeface="Arial"/>
                </a:rPr>
                <a:t>Normal</a:t>
              </a:r>
            </a:p>
          </p:txBody>
        </p:sp>
      </p:grpSp>
      <p:cxnSp>
        <p:nvCxnSpPr>
          <p:cNvPr id="36" name="Straight Arrow Connector 35">
            <a:extLst>
              <a:ext uri="{FF2B5EF4-FFF2-40B4-BE49-F238E27FC236}">
                <a16:creationId xmlns:a16="http://schemas.microsoft.com/office/drawing/2014/main" id="{B381ADBF-DE03-194B-88FF-09BE041D6BE3}"/>
              </a:ext>
            </a:extLst>
          </p:cNvPr>
          <p:cNvCxnSpPr>
            <a:cxnSpLocks/>
          </p:cNvCxnSpPr>
          <p:nvPr/>
        </p:nvCxnSpPr>
        <p:spPr>
          <a:xfrm flipH="1">
            <a:off x="5556529" y="3264388"/>
            <a:ext cx="455437" cy="7004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1A05C55-7670-0449-BF48-42EFF9E5D3F4}"/>
              </a:ext>
            </a:extLst>
          </p:cNvPr>
          <p:cNvCxnSpPr>
            <a:cxnSpLocks/>
          </p:cNvCxnSpPr>
          <p:nvPr/>
        </p:nvCxnSpPr>
        <p:spPr>
          <a:xfrm>
            <a:off x="6250516" y="3264388"/>
            <a:ext cx="455437" cy="7004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9B9C33E-9EC4-C14C-89D0-57E3FEA312D1}"/>
              </a:ext>
            </a:extLst>
          </p:cNvPr>
          <p:cNvSpPr txBox="1"/>
          <p:nvPr/>
        </p:nvSpPr>
        <p:spPr>
          <a:xfrm>
            <a:off x="5388159" y="2817485"/>
            <a:ext cx="1470378" cy="565861"/>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91440" rIns="0" bIns="91440" rtlCol="0" anchor="ctr">
            <a:spAutoFit/>
          </a:bodyPr>
          <a:lstStyle/>
          <a:p>
            <a:pPr marL="12700" marR="5080" algn="ctr">
              <a:lnSpc>
                <a:spcPts val="3200"/>
              </a:lnSpc>
              <a:spcBef>
                <a:spcPts val="1000"/>
              </a:spcBef>
              <a:spcAft>
                <a:spcPts val="1000"/>
              </a:spcAft>
            </a:pPr>
            <a:r>
              <a:rPr lang="en-US" sz="2400" dirty="0">
                <a:cs typeface="Arial"/>
              </a:rPr>
              <a:t>Outlook</a:t>
            </a:r>
          </a:p>
        </p:txBody>
      </p:sp>
      <p:sp>
        <p:nvSpPr>
          <p:cNvPr id="38" name="TextBox 37">
            <a:extLst>
              <a:ext uri="{FF2B5EF4-FFF2-40B4-BE49-F238E27FC236}">
                <a16:creationId xmlns:a16="http://schemas.microsoft.com/office/drawing/2014/main" id="{1E3FF215-800F-7048-848D-3BA25C64AF97}"/>
              </a:ext>
            </a:extLst>
          </p:cNvPr>
          <p:cNvSpPr txBox="1"/>
          <p:nvPr/>
        </p:nvSpPr>
        <p:spPr>
          <a:xfrm>
            <a:off x="4552410" y="3479868"/>
            <a:ext cx="1130300" cy="338554"/>
          </a:xfrm>
          <a:prstGeom prst="rect">
            <a:avLst/>
          </a:prstGeom>
        </p:spPr>
        <p:txBody>
          <a:bodyPr vert="horz" wrap="square" lIns="0" tIns="30480" rIns="0" bIns="0" rtlCol="0">
            <a:spAutoFit/>
          </a:bodyPr>
          <a:lstStyle/>
          <a:p>
            <a:pPr marL="12700" marR="5080" algn="ctr">
              <a:spcBef>
                <a:spcPts val="240"/>
              </a:spcBef>
            </a:pPr>
            <a:r>
              <a:rPr lang="en-US" sz="2000" i="1" dirty="0">
                <a:solidFill>
                  <a:schemeClr val="tx1">
                    <a:lumMod val="50000"/>
                    <a:lumOff val="50000"/>
                  </a:schemeClr>
                </a:solidFill>
                <a:latin typeface="Arial"/>
                <a:cs typeface="Arial"/>
              </a:rPr>
              <a:t>Sunny</a:t>
            </a:r>
          </a:p>
        </p:txBody>
      </p:sp>
      <p:sp>
        <p:nvSpPr>
          <p:cNvPr id="40" name="TextBox 39">
            <a:extLst>
              <a:ext uri="{FF2B5EF4-FFF2-40B4-BE49-F238E27FC236}">
                <a16:creationId xmlns:a16="http://schemas.microsoft.com/office/drawing/2014/main" id="{0C31EB59-69F2-7E41-9EC1-92C1CEE2F059}"/>
              </a:ext>
            </a:extLst>
          </p:cNvPr>
          <p:cNvSpPr txBox="1"/>
          <p:nvPr/>
        </p:nvSpPr>
        <p:spPr>
          <a:xfrm>
            <a:off x="6601657" y="3427553"/>
            <a:ext cx="1130300" cy="461665"/>
          </a:xfrm>
          <a:prstGeom prst="rect">
            <a:avLst/>
          </a:prstGeom>
        </p:spPr>
        <p:txBody>
          <a:bodyPr vert="horz" wrap="square" lIns="0" tIns="30480" rIns="0" bIns="0" rtlCol="0">
            <a:spAutoFit/>
          </a:bodyPr>
          <a:lstStyle/>
          <a:p>
            <a:pPr marL="12700" marR="5080" algn="ctr">
              <a:spcBef>
                <a:spcPts val="240"/>
              </a:spcBef>
            </a:pPr>
            <a:r>
              <a:rPr lang="en-US" sz="1400" i="1" dirty="0">
                <a:solidFill>
                  <a:schemeClr val="tx1">
                    <a:lumMod val="50000"/>
                    <a:lumOff val="50000"/>
                  </a:schemeClr>
                </a:solidFill>
                <a:latin typeface="Arial"/>
                <a:cs typeface="Arial"/>
              </a:rPr>
              <a:t>Rain or Overcast</a:t>
            </a:r>
          </a:p>
        </p:txBody>
      </p:sp>
      <p:sp>
        <p:nvSpPr>
          <p:cNvPr id="41" name="TextBox 40">
            <a:extLst>
              <a:ext uri="{FF2B5EF4-FFF2-40B4-BE49-F238E27FC236}">
                <a16:creationId xmlns:a16="http://schemas.microsoft.com/office/drawing/2014/main" id="{82571271-9354-AE43-8A61-C9D947E6CE68}"/>
              </a:ext>
            </a:extLst>
          </p:cNvPr>
          <p:cNvSpPr txBox="1"/>
          <p:nvPr/>
        </p:nvSpPr>
        <p:spPr>
          <a:xfrm>
            <a:off x="6909413" y="4273780"/>
            <a:ext cx="1130300" cy="610424"/>
          </a:xfrm>
          <a:prstGeom prst="rect">
            <a:avLst/>
          </a:prstGeom>
        </p:spPr>
        <p:txBody>
          <a:bodyPr vert="horz" wrap="square" lIns="0" tIns="30480" rIns="0" bIns="0" rtlCol="0">
            <a:spAutoFit/>
          </a:bodyPr>
          <a:lstStyle/>
          <a:p>
            <a:pPr marL="12700" marR="5080" algn="ctr">
              <a:spcBef>
                <a:spcPts val="240"/>
              </a:spcBef>
            </a:pPr>
            <a:r>
              <a:rPr lang="en-US" dirty="0">
                <a:latin typeface="Arial"/>
                <a:cs typeface="Arial"/>
              </a:rPr>
              <a:t>Play </a:t>
            </a:r>
          </a:p>
          <a:p>
            <a:pPr marL="12700" marR="5080" algn="ctr">
              <a:spcBef>
                <a:spcPts val="240"/>
              </a:spcBef>
            </a:pPr>
            <a:r>
              <a:rPr lang="en-US" dirty="0">
                <a:latin typeface="Arial"/>
                <a:cs typeface="Arial"/>
              </a:rPr>
              <a:t>Tennis</a:t>
            </a:r>
          </a:p>
        </p:txBody>
      </p:sp>
      <p:sp>
        <p:nvSpPr>
          <p:cNvPr id="42" name="Oval 41">
            <a:extLst>
              <a:ext uri="{FF2B5EF4-FFF2-40B4-BE49-F238E27FC236}">
                <a16:creationId xmlns:a16="http://schemas.microsoft.com/office/drawing/2014/main" id="{14E97BE7-7D4C-6C4C-B25D-BF86F76B8000}"/>
              </a:ext>
            </a:extLst>
          </p:cNvPr>
          <p:cNvSpPr/>
          <p:nvPr/>
        </p:nvSpPr>
        <p:spPr>
          <a:xfrm>
            <a:off x="6577396" y="3938103"/>
            <a:ext cx="548640" cy="548640"/>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7846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E31-1BDF-5543-AEF5-02024020DBC2}"/>
              </a:ext>
            </a:extLst>
          </p:cNvPr>
          <p:cNvSpPr>
            <a:spLocks noGrp="1"/>
          </p:cNvSpPr>
          <p:nvPr>
            <p:ph type="title"/>
          </p:nvPr>
        </p:nvSpPr>
        <p:spPr/>
        <p:txBody>
          <a:bodyPr/>
          <a:lstStyle/>
          <a:p>
            <a:r>
              <a:rPr lang="en-US" dirty="0"/>
              <a:t>Predictions</a:t>
            </a:r>
          </a:p>
        </p:txBody>
      </p:sp>
      <p:sp>
        <p:nvSpPr>
          <p:cNvPr id="3" name="Content Placeholder 2">
            <a:extLst>
              <a:ext uri="{FF2B5EF4-FFF2-40B4-BE49-F238E27FC236}">
                <a16:creationId xmlns:a16="http://schemas.microsoft.com/office/drawing/2014/main" id="{7B05CABA-2F1E-F442-A713-231518D2A48A}"/>
              </a:ext>
            </a:extLst>
          </p:cNvPr>
          <p:cNvSpPr>
            <a:spLocks noGrp="1"/>
          </p:cNvSpPr>
          <p:nvPr>
            <p:ph idx="1"/>
          </p:nvPr>
        </p:nvSpPr>
        <p:spPr>
          <a:xfrm>
            <a:off x="298590" y="1219520"/>
            <a:ext cx="2780660" cy="3626800"/>
          </a:xfrm>
        </p:spPr>
        <p:txBody>
          <a:bodyPr>
            <a:normAutofit/>
          </a:bodyPr>
          <a:lstStyle/>
          <a:p>
            <a:pPr marL="0" indent="0">
              <a:spcBef>
                <a:spcPts val="0"/>
              </a:spcBef>
              <a:buNone/>
            </a:pPr>
            <a:r>
              <a:rPr lang="en-US" sz="2400" dirty="0"/>
              <a:t>Once a decision tree is trained, predict by following split decisions</a:t>
            </a:r>
          </a:p>
          <a:p>
            <a:pPr marL="0" indent="0">
              <a:spcBef>
                <a:spcPts val="0"/>
              </a:spcBef>
              <a:buNone/>
            </a:pPr>
            <a:endParaRPr lang="en-US" sz="2400" b="1" dirty="0"/>
          </a:p>
          <a:p>
            <a:pPr marL="0" indent="0">
              <a:spcBef>
                <a:spcPts val="0"/>
              </a:spcBef>
              <a:buNone/>
            </a:pPr>
            <a:r>
              <a:rPr lang="en-US" sz="2400" b="1" dirty="0"/>
              <a:t>Example:</a:t>
            </a:r>
          </a:p>
          <a:p>
            <a:pPr>
              <a:spcBef>
                <a:spcPts val="0"/>
              </a:spcBef>
              <a:buFont typeface="Arial" panose="020B0604020202020204" pitchFamily="34" charset="0"/>
              <a:buChar char="•"/>
            </a:pPr>
            <a:r>
              <a:rPr lang="en-US" sz="2400" i="1" dirty="0"/>
              <a:t>Mild</a:t>
            </a:r>
          </a:p>
          <a:p>
            <a:pPr>
              <a:spcBef>
                <a:spcPts val="0"/>
              </a:spcBef>
              <a:buFont typeface="Arial" panose="020B0604020202020204" pitchFamily="34" charset="0"/>
              <a:buChar char="•"/>
            </a:pPr>
            <a:r>
              <a:rPr lang="en-US" sz="2400" i="1" dirty="0"/>
              <a:t>High humidity</a:t>
            </a:r>
          </a:p>
          <a:p>
            <a:pPr>
              <a:spcBef>
                <a:spcPts val="0"/>
              </a:spcBef>
              <a:buFont typeface="Arial" panose="020B0604020202020204" pitchFamily="34" charset="0"/>
              <a:buChar char="•"/>
            </a:pPr>
            <a:r>
              <a:rPr lang="en-US" sz="2400" i="1" dirty="0"/>
              <a:t>Overcast</a:t>
            </a:r>
          </a:p>
          <a:p>
            <a:pPr marL="0" indent="0">
              <a:spcBef>
                <a:spcPts val="0"/>
              </a:spcBef>
              <a:buNone/>
            </a:pPr>
            <a:endParaRPr lang="en-US" sz="2400" b="1" dirty="0"/>
          </a:p>
          <a:p>
            <a:pPr marL="0" indent="0">
              <a:spcBef>
                <a:spcPts val="2400"/>
              </a:spcBef>
              <a:buNone/>
            </a:pPr>
            <a:endParaRPr lang="en-US" sz="2400" b="1" u="sng" dirty="0"/>
          </a:p>
        </p:txBody>
      </p:sp>
      <p:cxnSp>
        <p:nvCxnSpPr>
          <p:cNvPr id="13" name="Straight Arrow Connector 12">
            <a:extLst>
              <a:ext uri="{FF2B5EF4-FFF2-40B4-BE49-F238E27FC236}">
                <a16:creationId xmlns:a16="http://schemas.microsoft.com/office/drawing/2014/main" id="{528FFA49-20AA-9B45-8AA8-7FA7257C9600}"/>
              </a:ext>
            </a:extLst>
          </p:cNvPr>
          <p:cNvCxnSpPr>
            <a:cxnSpLocks/>
          </p:cNvCxnSpPr>
          <p:nvPr/>
        </p:nvCxnSpPr>
        <p:spPr>
          <a:xfrm flipH="1">
            <a:off x="5495981" y="963777"/>
            <a:ext cx="455437" cy="7004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D13A188-B4A4-414D-B71C-9C0D968835E4}"/>
              </a:ext>
            </a:extLst>
          </p:cNvPr>
          <p:cNvCxnSpPr>
            <a:cxnSpLocks/>
          </p:cNvCxnSpPr>
          <p:nvPr/>
        </p:nvCxnSpPr>
        <p:spPr>
          <a:xfrm>
            <a:off x="6082834" y="966653"/>
            <a:ext cx="455437" cy="7004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123063A-7B22-9646-9941-ABF863A1889B}"/>
              </a:ext>
            </a:extLst>
          </p:cNvPr>
          <p:cNvSpPr txBox="1"/>
          <p:nvPr/>
        </p:nvSpPr>
        <p:spPr>
          <a:xfrm>
            <a:off x="5086760" y="534383"/>
            <a:ext cx="1847462" cy="565861"/>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91440" rIns="0" bIns="91440" rtlCol="0" anchor="ctr">
            <a:spAutoFit/>
          </a:bodyPr>
          <a:lstStyle/>
          <a:p>
            <a:pPr marL="12700" marR="5080" algn="ctr">
              <a:lnSpc>
                <a:spcPts val="3200"/>
              </a:lnSpc>
              <a:spcBef>
                <a:spcPts val="1000"/>
              </a:spcBef>
              <a:spcAft>
                <a:spcPts val="1000"/>
              </a:spcAft>
            </a:pPr>
            <a:r>
              <a:rPr lang="en-US" sz="2400" dirty="0">
                <a:cs typeface="Arial"/>
              </a:rPr>
              <a:t>Temperature</a:t>
            </a:r>
          </a:p>
        </p:txBody>
      </p:sp>
      <p:sp>
        <p:nvSpPr>
          <p:cNvPr id="17" name="TextBox 16">
            <a:extLst>
              <a:ext uri="{FF2B5EF4-FFF2-40B4-BE49-F238E27FC236}">
                <a16:creationId xmlns:a16="http://schemas.microsoft.com/office/drawing/2014/main" id="{416C6683-24C6-4C4F-8855-7C4914581CA7}"/>
              </a:ext>
            </a:extLst>
          </p:cNvPr>
          <p:cNvSpPr txBox="1"/>
          <p:nvPr/>
        </p:nvSpPr>
        <p:spPr>
          <a:xfrm>
            <a:off x="7731957" y="3101894"/>
            <a:ext cx="1130300" cy="610424"/>
          </a:xfrm>
          <a:prstGeom prst="rect">
            <a:avLst/>
          </a:prstGeom>
        </p:spPr>
        <p:txBody>
          <a:bodyPr vert="horz" wrap="square" lIns="0" tIns="30480" rIns="0" bIns="0" rtlCol="0">
            <a:spAutoFit/>
          </a:bodyPr>
          <a:lstStyle/>
          <a:p>
            <a:pPr marL="12700" marR="5080" algn="ctr">
              <a:spcBef>
                <a:spcPts val="240"/>
              </a:spcBef>
            </a:pPr>
            <a:r>
              <a:rPr lang="en-US" dirty="0">
                <a:latin typeface="Arial"/>
                <a:cs typeface="Arial"/>
              </a:rPr>
              <a:t>Play </a:t>
            </a:r>
          </a:p>
          <a:p>
            <a:pPr marL="12700" marR="5080" algn="ctr">
              <a:spcBef>
                <a:spcPts val="240"/>
              </a:spcBef>
            </a:pPr>
            <a:r>
              <a:rPr lang="en-US" dirty="0">
                <a:latin typeface="Arial"/>
                <a:cs typeface="Arial"/>
              </a:rPr>
              <a:t>Tennis</a:t>
            </a:r>
          </a:p>
        </p:txBody>
      </p:sp>
      <p:sp>
        <p:nvSpPr>
          <p:cNvPr id="18" name="TextBox 17">
            <a:extLst>
              <a:ext uri="{FF2B5EF4-FFF2-40B4-BE49-F238E27FC236}">
                <a16:creationId xmlns:a16="http://schemas.microsoft.com/office/drawing/2014/main" id="{0A50D92D-51E8-1049-A90E-EAC7F8B01B48}"/>
              </a:ext>
            </a:extLst>
          </p:cNvPr>
          <p:cNvSpPr txBox="1"/>
          <p:nvPr/>
        </p:nvSpPr>
        <p:spPr>
          <a:xfrm>
            <a:off x="6739262" y="1192319"/>
            <a:ext cx="1130300" cy="369332"/>
          </a:xfrm>
          <a:prstGeom prst="rect">
            <a:avLst/>
          </a:prstGeom>
        </p:spPr>
        <p:txBody>
          <a:bodyPr vert="horz" wrap="square" lIns="0" tIns="30480" rIns="0" bIns="0" rtlCol="0">
            <a:spAutoFit/>
          </a:bodyPr>
          <a:lstStyle/>
          <a:p>
            <a:pPr marL="12700" marR="5080" algn="ctr">
              <a:spcBef>
                <a:spcPts val="240"/>
              </a:spcBef>
            </a:pPr>
            <a:r>
              <a:rPr lang="en-US" sz="2200" i="1" dirty="0">
                <a:solidFill>
                  <a:schemeClr val="tx1">
                    <a:lumMod val="50000"/>
                    <a:lumOff val="50000"/>
                  </a:schemeClr>
                </a:solidFill>
                <a:latin typeface="Arial"/>
                <a:cs typeface="Arial"/>
              </a:rPr>
              <a:t>&gt;= Mild</a:t>
            </a:r>
          </a:p>
        </p:txBody>
      </p:sp>
      <p:grpSp>
        <p:nvGrpSpPr>
          <p:cNvPr id="21" name="Group 20">
            <a:extLst>
              <a:ext uri="{FF2B5EF4-FFF2-40B4-BE49-F238E27FC236}">
                <a16:creationId xmlns:a16="http://schemas.microsoft.com/office/drawing/2014/main" id="{BFC39ADC-68DE-CA4A-A5A4-F993DC9F4D14}"/>
              </a:ext>
            </a:extLst>
          </p:cNvPr>
          <p:cNvGrpSpPr/>
          <p:nvPr/>
        </p:nvGrpSpPr>
        <p:grpSpPr>
          <a:xfrm>
            <a:off x="4261873" y="1218178"/>
            <a:ext cx="1373527" cy="1414652"/>
            <a:chOff x="5351977" y="1824672"/>
            <a:chExt cx="1373527" cy="1414652"/>
          </a:xfrm>
        </p:grpSpPr>
        <p:sp>
          <p:nvSpPr>
            <p:cNvPr id="9" name="Oval 8">
              <a:extLst>
                <a:ext uri="{FF2B5EF4-FFF2-40B4-BE49-F238E27FC236}">
                  <a16:creationId xmlns:a16="http://schemas.microsoft.com/office/drawing/2014/main" id="{28E39AF1-D828-4248-A382-D3F32FD17CA6}"/>
                </a:ext>
              </a:extLst>
            </p:cNvPr>
            <p:cNvSpPr/>
            <p:nvPr/>
          </p:nvSpPr>
          <p:spPr>
            <a:xfrm>
              <a:off x="6176864" y="2248209"/>
              <a:ext cx="548640" cy="54864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CCD3D1E-CFB5-4647-AC0A-D01A65AF08C0}"/>
                </a:ext>
              </a:extLst>
            </p:cNvPr>
            <p:cNvSpPr txBox="1"/>
            <p:nvPr/>
          </p:nvSpPr>
          <p:spPr>
            <a:xfrm>
              <a:off x="5395781" y="2628900"/>
              <a:ext cx="1130300" cy="610424"/>
            </a:xfrm>
            <a:prstGeom prst="rect">
              <a:avLst/>
            </a:prstGeom>
          </p:spPr>
          <p:txBody>
            <a:bodyPr vert="horz" wrap="square" lIns="0" tIns="30480" rIns="0" bIns="0" rtlCol="0">
              <a:spAutoFit/>
            </a:bodyPr>
            <a:lstStyle/>
            <a:p>
              <a:pPr marL="12700" marR="5080" algn="ctr">
                <a:spcBef>
                  <a:spcPts val="240"/>
                </a:spcBef>
              </a:pPr>
              <a:r>
                <a:rPr lang="en-US" dirty="0">
                  <a:latin typeface="Arial"/>
                  <a:cs typeface="Arial"/>
                </a:rPr>
                <a:t>No </a:t>
              </a:r>
            </a:p>
            <a:p>
              <a:pPr marL="12700" marR="5080" algn="ctr">
                <a:spcBef>
                  <a:spcPts val="240"/>
                </a:spcBef>
              </a:pPr>
              <a:r>
                <a:rPr lang="en-US" dirty="0">
                  <a:latin typeface="Arial"/>
                  <a:cs typeface="Arial"/>
                </a:rPr>
                <a:t>Tennis</a:t>
              </a:r>
            </a:p>
          </p:txBody>
        </p:sp>
        <p:sp>
          <p:nvSpPr>
            <p:cNvPr id="19" name="TextBox 18">
              <a:extLst>
                <a:ext uri="{FF2B5EF4-FFF2-40B4-BE49-F238E27FC236}">
                  <a16:creationId xmlns:a16="http://schemas.microsoft.com/office/drawing/2014/main" id="{5FBEB9D1-BEDF-734C-AE04-AE1E956447B3}"/>
                </a:ext>
              </a:extLst>
            </p:cNvPr>
            <p:cNvSpPr txBox="1"/>
            <p:nvPr/>
          </p:nvSpPr>
          <p:spPr>
            <a:xfrm>
              <a:off x="5351977" y="1824672"/>
              <a:ext cx="1130300" cy="369332"/>
            </a:xfrm>
            <a:prstGeom prst="rect">
              <a:avLst/>
            </a:prstGeom>
          </p:spPr>
          <p:txBody>
            <a:bodyPr vert="horz" wrap="square" lIns="0" tIns="30480" rIns="0" bIns="0" rtlCol="0">
              <a:spAutoFit/>
            </a:bodyPr>
            <a:lstStyle/>
            <a:p>
              <a:pPr marL="12700" marR="5080" algn="ctr">
                <a:spcBef>
                  <a:spcPts val="240"/>
                </a:spcBef>
              </a:pPr>
              <a:r>
                <a:rPr lang="en-US" sz="2200" i="1" dirty="0">
                  <a:solidFill>
                    <a:schemeClr val="tx1">
                      <a:lumMod val="50000"/>
                      <a:lumOff val="50000"/>
                    </a:schemeClr>
                  </a:solidFill>
                  <a:latin typeface="Arial"/>
                  <a:cs typeface="Arial"/>
                </a:rPr>
                <a:t>Cool</a:t>
              </a:r>
            </a:p>
          </p:txBody>
        </p:sp>
      </p:grpSp>
      <p:cxnSp>
        <p:nvCxnSpPr>
          <p:cNvPr id="24" name="Straight Arrow Connector 23">
            <a:extLst>
              <a:ext uri="{FF2B5EF4-FFF2-40B4-BE49-F238E27FC236}">
                <a16:creationId xmlns:a16="http://schemas.microsoft.com/office/drawing/2014/main" id="{83E0CBFA-05F5-A743-ABCC-0173B640B429}"/>
              </a:ext>
            </a:extLst>
          </p:cNvPr>
          <p:cNvCxnSpPr>
            <a:cxnSpLocks/>
          </p:cNvCxnSpPr>
          <p:nvPr/>
        </p:nvCxnSpPr>
        <p:spPr>
          <a:xfrm flipH="1">
            <a:off x="6464560" y="2103021"/>
            <a:ext cx="455437" cy="7004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E32021E-C2EC-C24D-998B-E9FB779730D5}"/>
              </a:ext>
            </a:extLst>
          </p:cNvPr>
          <p:cNvCxnSpPr>
            <a:cxnSpLocks/>
          </p:cNvCxnSpPr>
          <p:nvPr/>
        </p:nvCxnSpPr>
        <p:spPr>
          <a:xfrm>
            <a:off x="7051413" y="2105897"/>
            <a:ext cx="455437" cy="7004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54C01FB-7222-6B4D-9E01-65C777697882}"/>
              </a:ext>
            </a:extLst>
          </p:cNvPr>
          <p:cNvSpPr txBox="1"/>
          <p:nvPr/>
        </p:nvSpPr>
        <p:spPr>
          <a:xfrm>
            <a:off x="6250516" y="1662782"/>
            <a:ext cx="1470378" cy="565861"/>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91440" rIns="0" bIns="91440" rtlCol="0" anchor="ctr">
            <a:spAutoFit/>
          </a:bodyPr>
          <a:lstStyle/>
          <a:p>
            <a:pPr marL="12700" marR="5080" algn="ctr">
              <a:lnSpc>
                <a:spcPts val="3200"/>
              </a:lnSpc>
              <a:spcBef>
                <a:spcPts val="1000"/>
              </a:spcBef>
              <a:spcAft>
                <a:spcPts val="1000"/>
              </a:spcAft>
            </a:pPr>
            <a:r>
              <a:rPr lang="en-US" sz="2400" dirty="0">
                <a:cs typeface="Arial"/>
              </a:rPr>
              <a:t>Humidity</a:t>
            </a:r>
          </a:p>
        </p:txBody>
      </p:sp>
      <p:sp>
        <p:nvSpPr>
          <p:cNvPr id="26" name="Oval 25">
            <a:extLst>
              <a:ext uri="{FF2B5EF4-FFF2-40B4-BE49-F238E27FC236}">
                <a16:creationId xmlns:a16="http://schemas.microsoft.com/office/drawing/2014/main" id="{99A1B6D4-A06D-0B4E-8669-CF6D7CCC6394}"/>
              </a:ext>
            </a:extLst>
          </p:cNvPr>
          <p:cNvSpPr/>
          <p:nvPr/>
        </p:nvSpPr>
        <p:spPr>
          <a:xfrm>
            <a:off x="5145500" y="3930560"/>
            <a:ext cx="548640" cy="548640"/>
          </a:xfrm>
          <a:prstGeom prst="ellipse">
            <a:avLst/>
          </a:prstGeom>
          <a:solidFill>
            <a:srgbClr val="C0000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B813C37-92BC-2D40-90C9-B866B8A2C144}"/>
              </a:ext>
            </a:extLst>
          </p:cNvPr>
          <p:cNvSpPr txBox="1"/>
          <p:nvPr/>
        </p:nvSpPr>
        <p:spPr>
          <a:xfrm>
            <a:off x="4330863" y="4273780"/>
            <a:ext cx="1130300" cy="610424"/>
          </a:xfrm>
          <a:prstGeom prst="rect">
            <a:avLst/>
          </a:prstGeom>
        </p:spPr>
        <p:txBody>
          <a:bodyPr vert="horz" wrap="square" lIns="0" tIns="30480" rIns="0" bIns="0" rtlCol="0">
            <a:spAutoFit/>
          </a:bodyPr>
          <a:lstStyle/>
          <a:p>
            <a:pPr marL="12700" marR="5080" algn="ctr">
              <a:spcBef>
                <a:spcPts val="240"/>
              </a:spcBef>
            </a:pPr>
            <a:r>
              <a:rPr lang="en-US" dirty="0">
                <a:latin typeface="Arial"/>
                <a:cs typeface="Arial"/>
              </a:rPr>
              <a:t>No </a:t>
            </a:r>
          </a:p>
          <a:p>
            <a:pPr marL="12700" marR="5080" algn="ctr">
              <a:spcBef>
                <a:spcPts val="240"/>
              </a:spcBef>
            </a:pPr>
            <a:r>
              <a:rPr lang="en-US" dirty="0">
                <a:latin typeface="Arial"/>
                <a:cs typeface="Arial"/>
              </a:rPr>
              <a:t>Tennis</a:t>
            </a:r>
          </a:p>
        </p:txBody>
      </p:sp>
      <p:sp>
        <p:nvSpPr>
          <p:cNvPr id="28" name="TextBox 27">
            <a:extLst>
              <a:ext uri="{FF2B5EF4-FFF2-40B4-BE49-F238E27FC236}">
                <a16:creationId xmlns:a16="http://schemas.microsoft.com/office/drawing/2014/main" id="{FD1DF1B5-C3AF-D34A-AAAD-E355E4FF64C7}"/>
              </a:ext>
            </a:extLst>
          </p:cNvPr>
          <p:cNvSpPr txBox="1"/>
          <p:nvPr/>
        </p:nvSpPr>
        <p:spPr>
          <a:xfrm>
            <a:off x="5575653" y="2324565"/>
            <a:ext cx="1130300" cy="338554"/>
          </a:xfrm>
          <a:prstGeom prst="rect">
            <a:avLst/>
          </a:prstGeom>
        </p:spPr>
        <p:txBody>
          <a:bodyPr vert="horz" wrap="square" lIns="0" tIns="30480" rIns="0" bIns="0" rtlCol="0">
            <a:spAutoFit/>
          </a:bodyPr>
          <a:lstStyle/>
          <a:p>
            <a:pPr marL="12700" marR="5080" algn="ctr">
              <a:spcBef>
                <a:spcPts val="240"/>
              </a:spcBef>
            </a:pPr>
            <a:r>
              <a:rPr lang="en-US" sz="2000" i="1" dirty="0">
                <a:solidFill>
                  <a:schemeClr val="tx1">
                    <a:lumMod val="50000"/>
                    <a:lumOff val="50000"/>
                  </a:schemeClr>
                </a:solidFill>
                <a:latin typeface="Arial"/>
                <a:cs typeface="Arial"/>
              </a:rPr>
              <a:t>High</a:t>
            </a:r>
          </a:p>
        </p:txBody>
      </p:sp>
      <p:sp>
        <p:nvSpPr>
          <p:cNvPr id="29" name="Oval 28">
            <a:extLst>
              <a:ext uri="{FF2B5EF4-FFF2-40B4-BE49-F238E27FC236}">
                <a16:creationId xmlns:a16="http://schemas.microsoft.com/office/drawing/2014/main" id="{FD1B840F-D3F0-3F49-A9CB-E3EA9F1C6097}"/>
              </a:ext>
            </a:extLst>
          </p:cNvPr>
          <p:cNvSpPr/>
          <p:nvPr/>
        </p:nvSpPr>
        <p:spPr>
          <a:xfrm>
            <a:off x="7399940" y="2766217"/>
            <a:ext cx="548640" cy="548640"/>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E7AD371C-A381-3349-ACB9-5AEE0DC9C856}"/>
              </a:ext>
            </a:extLst>
          </p:cNvPr>
          <p:cNvSpPr txBox="1"/>
          <p:nvPr/>
        </p:nvSpPr>
        <p:spPr>
          <a:xfrm>
            <a:off x="7476028" y="2335414"/>
            <a:ext cx="1130300" cy="338554"/>
          </a:xfrm>
          <a:prstGeom prst="rect">
            <a:avLst/>
          </a:prstGeom>
        </p:spPr>
        <p:txBody>
          <a:bodyPr vert="horz" wrap="square" lIns="0" tIns="30480" rIns="0" bIns="0" rtlCol="0">
            <a:spAutoFit/>
          </a:bodyPr>
          <a:lstStyle/>
          <a:p>
            <a:pPr marL="12700" marR="5080" algn="ctr">
              <a:spcBef>
                <a:spcPts val="240"/>
              </a:spcBef>
            </a:pPr>
            <a:r>
              <a:rPr lang="en-US" sz="2000" i="1" dirty="0">
                <a:solidFill>
                  <a:schemeClr val="tx1">
                    <a:lumMod val="50000"/>
                    <a:lumOff val="50000"/>
                  </a:schemeClr>
                </a:solidFill>
                <a:latin typeface="Arial"/>
                <a:cs typeface="Arial"/>
              </a:rPr>
              <a:t>Normal</a:t>
            </a:r>
          </a:p>
        </p:txBody>
      </p:sp>
      <p:cxnSp>
        <p:nvCxnSpPr>
          <p:cNvPr id="36" name="Straight Arrow Connector 35">
            <a:extLst>
              <a:ext uri="{FF2B5EF4-FFF2-40B4-BE49-F238E27FC236}">
                <a16:creationId xmlns:a16="http://schemas.microsoft.com/office/drawing/2014/main" id="{B381ADBF-DE03-194B-88FF-09BE041D6BE3}"/>
              </a:ext>
            </a:extLst>
          </p:cNvPr>
          <p:cNvCxnSpPr>
            <a:cxnSpLocks/>
          </p:cNvCxnSpPr>
          <p:nvPr/>
        </p:nvCxnSpPr>
        <p:spPr>
          <a:xfrm flipH="1">
            <a:off x="5556529" y="3264388"/>
            <a:ext cx="455437" cy="7004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1A05C55-7670-0449-BF48-42EFF9E5D3F4}"/>
              </a:ext>
            </a:extLst>
          </p:cNvPr>
          <p:cNvCxnSpPr>
            <a:cxnSpLocks/>
          </p:cNvCxnSpPr>
          <p:nvPr/>
        </p:nvCxnSpPr>
        <p:spPr>
          <a:xfrm>
            <a:off x="6250516" y="3264388"/>
            <a:ext cx="455437" cy="7004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9B9C33E-9EC4-C14C-89D0-57E3FEA312D1}"/>
              </a:ext>
            </a:extLst>
          </p:cNvPr>
          <p:cNvSpPr txBox="1"/>
          <p:nvPr/>
        </p:nvSpPr>
        <p:spPr>
          <a:xfrm>
            <a:off x="5388159" y="2817485"/>
            <a:ext cx="1470378" cy="565861"/>
          </a:xfrm>
          <a:prstGeom prst="rect">
            <a:avLst/>
          </a:prstGeom>
          <a:solidFill>
            <a:schemeClr val="bg1">
              <a:lumMod val="85000"/>
            </a:schemeClr>
          </a:solidFill>
          <a:ln>
            <a:solidFill>
              <a:schemeClr val="tx1"/>
            </a:solidFill>
          </a:ln>
          <a:effectLst>
            <a:outerShdw blurRad="50800" dist="38100" dir="5400000" algn="t" rotWithShape="0">
              <a:prstClr val="black">
                <a:alpha val="40000"/>
              </a:prstClr>
            </a:outerShdw>
          </a:effectLst>
        </p:spPr>
        <p:txBody>
          <a:bodyPr vert="horz" wrap="square" lIns="0" tIns="91440" rIns="0" bIns="91440" rtlCol="0" anchor="ctr">
            <a:spAutoFit/>
          </a:bodyPr>
          <a:lstStyle/>
          <a:p>
            <a:pPr marL="12700" marR="5080" algn="ctr">
              <a:lnSpc>
                <a:spcPts val="3200"/>
              </a:lnSpc>
              <a:spcBef>
                <a:spcPts val="1000"/>
              </a:spcBef>
              <a:spcAft>
                <a:spcPts val="1000"/>
              </a:spcAft>
            </a:pPr>
            <a:r>
              <a:rPr lang="en-US" sz="2400" dirty="0">
                <a:cs typeface="Arial"/>
              </a:rPr>
              <a:t>Outlook</a:t>
            </a:r>
          </a:p>
        </p:txBody>
      </p:sp>
      <p:sp>
        <p:nvSpPr>
          <p:cNvPr id="38" name="TextBox 37">
            <a:extLst>
              <a:ext uri="{FF2B5EF4-FFF2-40B4-BE49-F238E27FC236}">
                <a16:creationId xmlns:a16="http://schemas.microsoft.com/office/drawing/2014/main" id="{1E3FF215-800F-7048-848D-3BA25C64AF97}"/>
              </a:ext>
            </a:extLst>
          </p:cNvPr>
          <p:cNvSpPr txBox="1"/>
          <p:nvPr/>
        </p:nvSpPr>
        <p:spPr>
          <a:xfrm>
            <a:off x="4552410" y="3479868"/>
            <a:ext cx="1130300" cy="338554"/>
          </a:xfrm>
          <a:prstGeom prst="rect">
            <a:avLst/>
          </a:prstGeom>
        </p:spPr>
        <p:txBody>
          <a:bodyPr vert="horz" wrap="square" lIns="0" tIns="30480" rIns="0" bIns="0" rtlCol="0">
            <a:spAutoFit/>
          </a:bodyPr>
          <a:lstStyle/>
          <a:p>
            <a:pPr marL="12700" marR="5080" algn="ctr">
              <a:spcBef>
                <a:spcPts val="240"/>
              </a:spcBef>
            </a:pPr>
            <a:r>
              <a:rPr lang="en-US" sz="2000" i="1" dirty="0">
                <a:solidFill>
                  <a:schemeClr val="tx1">
                    <a:lumMod val="50000"/>
                    <a:lumOff val="50000"/>
                  </a:schemeClr>
                </a:solidFill>
                <a:latin typeface="Arial"/>
                <a:cs typeface="Arial"/>
              </a:rPr>
              <a:t>Sunny</a:t>
            </a:r>
          </a:p>
        </p:txBody>
      </p:sp>
      <p:sp>
        <p:nvSpPr>
          <p:cNvPr id="40" name="TextBox 39">
            <a:extLst>
              <a:ext uri="{FF2B5EF4-FFF2-40B4-BE49-F238E27FC236}">
                <a16:creationId xmlns:a16="http://schemas.microsoft.com/office/drawing/2014/main" id="{0C31EB59-69F2-7E41-9EC1-92C1CEE2F059}"/>
              </a:ext>
            </a:extLst>
          </p:cNvPr>
          <p:cNvSpPr txBox="1"/>
          <p:nvPr/>
        </p:nvSpPr>
        <p:spPr>
          <a:xfrm>
            <a:off x="6601657" y="3427553"/>
            <a:ext cx="1130300" cy="461665"/>
          </a:xfrm>
          <a:prstGeom prst="rect">
            <a:avLst/>
          </a:prstGeom>
        </p:spPr>
        <p:txBody>
          <a:bodyPr vert="horz" wrap="square" lIns="0" tIns="30480" rIns="0" bIns="0" rtlCol="0">
            <a:spAutoFit/>
          </a:bodyPr>
          <a:lstStyle/>
          <a:p>
            <a:pPr marL="12700" marR="5080" algn="ctr">
              <a:spcBef>
                <a:spcPts val="240"/>
              </a:spcBef>
            </a:pPr>
            <a:r>
              <a:rPr lang="en-US" sz="1400" i="1" dirty="0">
                <a:solidFill>
                  <a:schemeClr val="tx1">
                    <a:lumMod val="50000"/>
                    <a:lumOff val="50000"/>
                  </a:schemeClr>
                </a:solidFill>
                <a:latin typeface="Arial"/>
                <a:cs typeface="Arial"/>
              </a:rPr>
              <a:t>Rain or Overcast</a:t>
            </a:r>
          </a:p>
        </p:txBody>
      </p:sp>
      <p:sp>
        <p:nvSpPr>
          <p:cNvPr id="41" name="TextBox 40">
            <a:extLst>
              <a:ext uri="{FF2B5EF4-FFF2-40B4-BE49-F238E27FC236}">
                <a16:creationId xmlns:a16="http://schemas.microsoft.com/office/drawing/2014/main" id="{82571271-9354-AE43-8A61-C9D947E6CE68}"/>
              </a:ext>
            </a:extLst>
          </p:cNvPr>
          <p:cNvSpPr txBox="1"/>
          <p:nvPr/>
        </p:nvSpPr>
        <p:spPr>
          <a:xfrm>
            <a:off x="6909413" y="4273780"/>
            <a:ext cx="1130300" cy="610424"/>
          </a:xfrm>
          <a:prstGeom prst="rect">
            <a:avLst/>
          </a:prstGeom>
        </p:spPr>
        <p:txBody>
          <a:bodyPr vert="horz" wrap="square" lIns="0" tIns="30480" rIns="0" bIns="0" rtlCol="0">
            <a:spAutoFit/>
          </a:bodyPr>
          <a:lstStyle/>
          <a:p>
            <a:pPr marL="12700" marR="5080" algn="ctr">
              <a:spcBef>
                <a:spcPts val="240"/>
              </a:spcBef>
            </a:pPr>
            <a:r>
              <a:rPr lang="en-US" dirty="0">
                <a:latin typeface="Arial"/>
                <a:cs typeface="Arial"/>
              </a:rPr>
              <a:t>Play </a:t>
            </a:r>
          </a:p>
          <a:p>
            <a:pPr marL="12700" marR="5080" algn="ctr">
              <a:spcBef>
                <a:spcPts val="240"/>
              </a:spcBef>
            </a:pPr>
            <a:r>
              <a:rPr lang="en-US" dirty="0">
                <a:latin typeface="Arial"/>
                <a:cs typeface="Arial"/>
              </a:rPr>
              <a:t>Tennis</a:t>
            </a:r>
          </a:p>
        </p:txBody>
      </p:sp>
      <p:sp>
        <p:nvSpPr>
          <p:cNvPr id="42" name="Oval 41">
            <a:extLst>
              <a:ext uri="{FF2B5EF4-FFF2-40B4-BE49-F238E27FC236}">
                <a16:creationId xmlns:a16="http://schemas.microsoft.com/office/drawing/2014/main" id="{14E97BE7-7D4C-6C4C-B25D-BF86F76B8000}"/>
              </a:ext>
            </a:extLst>
          </p:cNvPr>
          <p:cNvSpPr/>
          <p:nvPr/>
        </p:nvSpPr>
        <p:spPr>
          <a:xfrm>
            <a:off x="6577396" y="3938103"/>
            <a:ext cx="548640" cy="548640"/>
          </a:xfrm>
          <a:prstGeom prst="ellipse">
            <a:avLst/>
          </a:prstGeom>
          <a:solidFill>
            <a:srgbClr val="00B050">
              <a:alpha val="79000"/>
            </a:srgb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F83D661-7EB8-894B-986E-C464EB3A2C66}"/>
              </a:ext>
            </a:extLst>
          </p:cNvPr>
          <p:cNvSpPr/>
          <p:nvPr/>
        </p:nvSpPr>
        <p:spPr>
          <a:xfrm>
            <a:off x="6443420" y="3884889"/>
            <a:ext cx="1505159" cy="1113455"/>
          </a:xfrm>
          <a:prstGeom prst="rect">
            <a:avLst/>
          </a:prstGeom>
          <a:noFill/>
          <a:ln w="508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35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is-Theme-Blue">
  <a:themeElements>
    <a:clrScheme name="Custom 3">
      <a:dk1>
        <a:srgbClr val="000000"/>
      </a:dk1>
      <a:lt1>
        <a:srgbClr val="FFFFFF"/>
      </a:lt1>
      <a:dk2>
        <a:srgbClr val="454551"/>
      </a:dk2>
      <a:lt2>
        <a:srgbClr val="797979"/>
      </a:lt2>
      <a:accent1>
        <a:srgbClr val="EC138B"/>
      </a:accent1>
      <a:accent2>
        <a:srgbClr val="ED3167"/>
      </a:accent2>
      <a:accent3>
        <a:srgbClr val="359ED8"/>
      </a:accent3>
      <a:accent4>
        <a:srgbClr val="255E83"/>
      </a:accent4>
      <a:accent5>
        <a:srgbClr val="B7315B"/>
      </a:accent5>
      <a:accent6>
        <a:srgbClr val="253C6F"/>
      </a:accent6>
      <a:hlink>
        <a:srgbClr val="EC138B"/>
      </a:hlink>
      <a:folHlink>
        <a:srgbClr val="255E83"/>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txDef>
      <a:spPr/>
      <a:bodyPr vert="horz" wrap="square" lIns="0" tIns="30480" rIns="0" bIns="0" rtlCol="0">
        <a:spAutoFit/>
      </a:bodyPr>
      <a:lstStyle>
        <a:defPPr marL="12700" marR="5080" algn="l">
          <a:lnSpc>
            <a:spcPts val="3200"/>
          </a:lnSpc>
          <a:spcBef>
            <a:spcPts val="240"/>
          </a:spcBef>
          <a:defRPr sz="2700" dirty="0">
            <a:latin typeface="Arial"/>
            <a:cs typeface="Arial"/>
          </a:defRPr>
        </a:defPPr>
      </a:lstStyle>
    </a:txDef>
  </a:objectDefaults>
  <a:extraClrSchemeLst/>
  <a:extLst>
    <a:ext uri="{05A4C25C-085E-4340-85A3-A5531E510DB2}">
      <thm15:themeFamily xmlns:thm15="http://schemas.microsoft.com/office/thememl/2012/main" name="Metis-Theme-Blue" id="{BF2D2F3B-D2C2-CC4A-BE99-788119D99097}" vid="{35E1C0B5-C3CF-DC42-8870-638EE0616E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Metis-Theme-Blue</Template>
  <TotalTime>9175</TotalTime>
  <Words>2352</Words>
  <Application>Microsoft Macintosh PowerPoint</Application>
  <PresentationFormat>Custom</PresentationFormat>
  <Paragraphs>571</Paragraphs>
  <Slides>45</Slides>
  <Notes>36</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5" baseType="lpstr">
      <vt:lpstr>Arial</vt:lpstr>
      <vt:lpstr>Avenir Medium</vt:lpstr>
      <vt:lpstr>Calibri</vt:lpstr>
      <vt:lpstr>Cambria Math</vt:lpstr>
      <vt:lpstr>Courier New</vt:lpstr>
      <vt:lpstr>Gill Sans MT</vt:lpstr>
      <vt:lpstr>Helvetica</vt:lpstr>
      <vt:lpstr>Wingdings 3</vt:lpstr>
      <vt:lpstr>Metis-Theme-Blue</vt:lpstr>
      <vt:lpstr>think-cell Slide</vt:lpstr>
      <vt:lpstr>Decision Trees &amp; Random Forests</vt:lpstr>
      <vt:lpstr>Decision and  Regression Trees</vt:lpstr>
      <vt:lpstr>PowerPoint Presentation</vt:lpstr>
      <vt:lpstr>PowerPoint Presentation</vt:lpstr>
      <vt:lpstr>PowerPoint Presentation</vt:lpstr>
      <vt:lpstr>Decision Trees</vt:lpstr>
      <vt:lpstr>Decision Trees</vt:lpstr>
      <vt:lpstr>Predictions</vt:lpstr>
      <vt:lpstr>Predictions</vt:lpstr>
      <vt:lpstr>Regression Trees</vt:lpstr>
      <vt:lpstr>Trees Make Local Predictions</vt:lpstr>
      <vt:lpstr>Regression Trees</vt:lpstr>
      <vt:lpstr>Regression Trees</vt:lpstr>
      <vt:lpstr>Regression Trees</vt:lpstr>
      <vt:lpstr>Building a Decision Tree</vt:lpstr>
      <vt:lpstr>Building a Decision Tree</vt:lpstr>
      <vt:lpstr>Building a Decision Tree</vt:lpstr>
      <vt:lpstr>How Long to Continue Splitting?</vt:lpstr>
      <vt:lpstr>How to Form Each Split?</vt:lpstr>
      <vt:lpstr>Information Gain and Impurity</vt:lpstr>
      <vt:lpstr>Decision Trees Tend to Overfit</vt:lpstr>
      <vt:lpstr>Decision Trees Tend to Overfit</vt:lpstr>
      <vt:lpstr>Decision Trees Tend to Overfit</vt:lpstr>
      <vt:lpstr>Pruning Decision Trees</vt:lpstr>
      <vt:lpstr>Decision/Regression Trees</vt:lpstr>
      <vt:lpstr>Overcome Variance Issue by Ensembling</vt:lpstr>
      <vt:lpstr>Bagging</vt:lpstr>
      <vt:lpstr>Bagging: Bootstrap Aggregating</vt:lpstr>
      <vt:lpstr>Step 1: Bootstraping</vt:lpstr>
      <vt:lpstr>Step 1: Bootstraping</vt:lpstr>
      <vt:lpstr>Step 2: Fit tree to each</vt:lpstr>
      <vt:lpstr>Step 3: Aggregate results</vt:lpstr>
      <vt:lpstr>Bagging</vt:lpstr>
      <vt:lpstr>Random Forests</vt:lpstr>
      <vt:lpstr>Feature Bagging</vt:lpstr>
      <vt:lpstr>Random Forest Rough Guidelines</vt:lpstr>
      <vt:lpstr>Out-of-Bag Error</vt:lpstr>
      <vt:lpstr>Out-of-Bag Error</vt:lpstr>
      <vt:lpstr>Feature Importance</vt:lpstr>
      <vt:lpstr>Extra Trees</vt:lpstr>
      <vt:lpstr>Random Forests</vt:lpstr>
      <vt:lpstr>Questions?</vt:lpstr>
      <vt:lpstr>Appendix</vt:lpstr>
      <vt:lpstr>Bias-Variance Tradeoff</vt:lpstr>
      <vt:lpstr>RandomForest: sklearn Syntax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Kimberly Fessel</dc:creator>
  <cp:lastModifiedBy>Kimberly Fessel</cp:lastModifiedBy>
  <cp:revision>182</cp:revision>
  <dcterms:created xsi:type="dcterms:W3CDTF">2019-04-12T15:41:53Z</dcterms:created>
  <dcterms:modified xsi:type="dcterms:W3CDTF">2019-05-06T15:18:07Z</dcterms:modified>
</cp:coreProperties>
</file>